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98" r:id="rId5"/>
    <p:sldMasterId id="2147483710" r:id="rId6"/>
    <p:sldMasterId id="2147483722" r:id="rId7"/>
    <p:sldMasterId id="2147483736" r:id="rId8"/>
  </p:sldMasterIdLst>
  <p:notesMasterIdLst>
    <p:notesMasterId r:id="rId29"/>
  </p:notesMasterIdLst>
  <p:handoutMasterIdLst>
    <p:handoutMasterId r:id="rId30"/>
  </p:handoutMasterIdLst>
  <p:sldIdLst>
    <p:sldId id="298" r:id="rId9"/>
    <p:sldId id="356" r:id="rId10"/>
    <p:sldId id="334" r:id="rId11"/>
    <p:sldId id="288" r:id="rId12"/>
    <p:sldId id="337" r:id="rId13"/>
    <p:sldId id="348" r:id="rId14"/>
    <p:sldId id="349" r:id="rId15"/>
    <p:sldId id="347" r:id="rId16"/>
    <p:sldId id="352" r:id="rId17"/>
    <p:sldId id="308" r:id="rId18"/>
    <p:sldId id="309" r:id="rId19"/>
    <p:sldId id="338" r:id="rId20"/>
    <p:sldId id="310" r:id="rId21"/>
    <p:sldId id="339" r:id="rId22"/>
    <p:sldId id="318" r:id="rId23"/>
    <p:sldId id="317" r:id="rId24"/>
    <p:sldId id="353" r:id="rId25"/>
    <p:sldId id="354" r:id="rId26"/>
    <p:sldId id="355" r:id="rId27"/>
    <p:sldId id="34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E7292A-A694-FE3B-C3A2-F9FBE371091C}" name="Merryn Wheeler (she/her)" initials="MW" userId="S::Merryn.Wheeler@frankston.vic.gov.au::58f1a873-97ee-4d15-ab56-b7fd330e0ad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EBCE"/>
    <a:srgbClr val="FCAED2"/>
    <a:srgbClr val="AA2C44"/>
    <a:srgbClr val="D6DBDC"/>
    <a:srgbClr val="6A888C"/>
    <a:srgbClr val="9AADB0"/>
    <a:srgbClr val="BCCACC"/>
    <a:srgbClr val="FFCC99"/>
    <a:srgbClr val="18B4A1"/>
    <a:srgbClr val="E2BF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6E9E8A-4DF4-4FA8-93F8-2182B9A1B5DA}" v="33" dt="2024-10-10T02:47:26.6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08" autoAdjust="0"/>
    <p:restoredTop sz="96120" autoAdjust="0"/>
  </p:normalViewPr>
  <p:slideViewPr>
    <p:cSldViewPr snapToGrid="0">
      <p:cViewPr varScale="1">
        <p:scale>
          <a:sx n="104" d="100"/>
          <a:sy n="104" d="100"/>
        </p:scale>
        <p:origin x="141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1483847946838625"/>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accent2">
                  <a:lumMod val="50000"/>
                </a:schemeClr>
              </a:solidFill>
              <a:latin typeface="+mn-lt"/>
              <a:ea typeface="+mn-ea"/>
              <a:cs typeface="+mn-cs"/>
            </a:defRPr>
          </a:pPr>
          <a:endParaRPr lang="en-US"/>
        </a:p>
      </c:txPr>
    </c:title>
    <c:autoTitleDeleted val="0"/>
    <c:plotArea>
      <c:layout>
        <c:manualLayout>
          <c:layoutTarget val="inner"/>
          <c:xMode val="edge"/>
          <c:yMode val="edge"/>
          <c:x val="0.20087276821281405"/>
          <c:y val="0.13033131331003672"/>
          <c:w val="0.57462086804614598"/>
          <c:h val="0.84719777060202595"/>
        </c:manualLayout>
      </c:layout>
      <c:pieChart>
        <c:varyColors val="1"/>
        <c:ser>
          <c:idx val="0"/>
          <c:order val="0"/>
          <c:tx>
            <c:strRef>
              <c:f>Sheet1!$B$1</c:f>
              <c:strCache>
                <c:ptCount val="1"/>
                <c:pt idx="0">
                  <c:v>Completion of GEAP</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5D4-4C98-9D62-AC3619881A6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5D4-4C98-9D62-AC3619881A6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5D4-4C98-9D62-AC3619881A6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F84-4C80-97D3-D6B4C7B39129}"/>
              </c:ext>
            </c:extLst>
          </c:dPt>
          <c:dLbls>
            <c:dLbl>
              <c:idx val="3"/>
              <c:layout>
                <c:manualLayout>
                  <c:x val="3.9295504848259936E-2"/>
                  <c:y val="0.1488296545317821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F84-4C80-97D3-D6B4C7B39129}"/>
                </c:ext>
              </c:extLst>
            </c:dLbl>
            <c:spPr>
              <a:solidFill>
                <a:schemeClr val="bg2"/>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lumMod val="50000"/>
                      </a:schemeClr>
                    </a:solidFill>
                    <a:latin typeface="+mn-lt"/>
                    <a:ea typeface="+mn-ea"/>
                    <a:cs typeface="+mn-cs"/>
                  </a:defRPr>
                </a:pPr>
                <a:endParaRPr lang="en-US"/>
              </a:p>
            </c:txPr>
            <c:dLblPos val="ctr"/>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4"/>
                <c:pt idx="0">
                  <c:v>Completed</c:v>
                </c:pt>
                <c:pt idx="1">
                  <c:v>In Progress</c:v>
                </c:pt>
                <c:pt idx="2">
                  <c:v>Not Started or Not Due</c:v>
                </c:pt>
                <c:pt idx="3">
                  <c:v>Void</c:v>
                </c:pt>
              </c:strCache>
            </c:strRef>
          </c:cat>
          <c:val>
            <c:numRef>
              <c:f>Sheet1!$B$2:$B$5</c:f>
              <c:numCache>
                <c:formatCode>General</c:formatCode>
                <c:ptCount val="4"/>
                <c:pt idx="0">
                  <c:v>0.45</c:v>
                </c:pt>
                <c:pt idx="1">
                  <c:v>0.35</c:v>
                </c:pt>
                <c:pt idx="2">
                  <c:v>0.15</c:v>
                </c:pt>
                <c:pt idx="3">
                  <c:v>0.05</c:v>
                </c:pt>
              </c:numCache>
            </c:numRef>
          </c:val>
          <c:extLst>
            <c:ext xmlns:c16="http://schemas.microsoft.com/office/drawing/2014/chart" uri="{C3380CC4-5D6E-409C-BE32-E72D297353CC}">
              <c16:uniqueId val="{00000000-FF84-4C80-97D3-D6B4C7B39129}"/>
            </c:ext>
          </c:extLst>
        </c:ser>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bg1"/>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1" i="0" u="none" strike="noStrike" kern="1200" baseline="0">
                <a:solidFill>
                  <a:schemeClr val="tx2"/>
                </a:solidFill>
                <a:latin typeface="+mn-lt"/>
                <a:ea typeface="+mn-ea"/>
                <a:cs typeface="+mn-cs"/>
              </a:defRPr>
            </a:pPr>
            <a:r>
              <a:rPr lang="en-AU" dirty="0"/>
              <a:t>Percentage who experienced Bullying: by Whom?</a:t>
            </a:r>
          </a:p>
        </c:rich>
      </c:tx>
      <c:layout>
        <c:manualLayout>
          <c:xMode val="edge"/>
          <c:yMode val="edge"/>
          <c:x val="0.28312695998028331"/>
          <c:y val="0"/>
        </c:manualLayout>
      </c:layout>
      <c:overlay val="0"/>
      <c:spPr>
        <a:noFill/>
        <a:ln>
          <a:noFill/>
        </a:ln>
        <a:effectLst/>
      </c:spPr>
      <c:txPr>
        <a:bodyPr rot="0" spcFirstLastPara="1" vertOverflow="ellipsis" vert="horz" wrap="square" anchor="ctr" anchorCtr="1"/>
        <a:lstStyle/>
        <a:p>
          <a:pPr>
            <a:defRPr sz="96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50807584114492599"/>
          <c:y val="8.0944549508222385E-2"/>
          <c:w val="0.49112750388809095"/>
          <c:h val="0.82123716311974027"/>
        </c:manualLayout>
      </c:layout>
      <c:barChart>
        <c:barDir val="bar"/>
        <c:grouping val="clustered"/>
        <c:varyColors val="0"/>
        <c:ser>
          <c:idx val="0"/>
          <c:order val="0"/>
          <c:tx>
            <c:strRef>
              <c:f>Sheet1!$B$1</c:f>
              <c:strCache>
                <c:ptCount val="1"/>
                <c:pt idx="0">
                  <c:v>All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Sheet1!$A$2:$A$8</c:f>
              <c:strCache>
                <c:ptCount val="7"/>
                <c:pt idx="0">
                  <c:v>A volunteer with my organisation</c:v>
                </c:pt>
                <c:pt idx="1">
                  <c:v>A group of colleagues</c:v>
                </c:pt>
                <c:pt idx="2">
                  <c:v>A client, customer, patient or stakeholder</c:v>
                </c:pt>
                <c:pt idx="3">
                  <c:v>A member of the public</c:v>
                </c:pt>
                <c:pt idx="4">
                  <c:v>A senior manager</c:v>
                </c:pt>
                <c:pt idx="5">
                  <c:v>A colleague</c:v>
                </c:pt>
                <c:pt idx="6">
                  <c:v>My immediate manager or supervisor</c:v>
                </c:pt>
              </c:strCache>
            </c:strRef>
          </c:cat>
          <c:val>
            <c:numRef>
              <c:f>Sheet1!$B$2:$B$8</c:f>
              <c:numCache>
                <c:formatCode>0%</c:formatCode>
                <c:ptCount val="7"/>
                <c:pt idx="0">
                  <c:v>1.8181818181818181E-2</c:v>
                </c:pt>
                <c:pt idx="1">
                  <c:v>0.10909090909090909</c:v>
                </c:pt>
                <c:pt idx="2">
                  <c:v>0.12727272727272726</c:v>
                </c:pt>
                <c:pt idx="3">
                  <c:v>0.16363636363636364</c:v>
                </c:pt>
                <c:pt idx="4">
                  <c:v>0.18181818181818182</c:v>
                </c:pt>
                <c:pt idx="5">
                  <c:v>0.32727272727272727</c:v>
                </c:pt>
                <c:pt idx="6">
                  <c:v>0.72727272727272729</c:v>
                </c:pt>
              </c:numCache>
            </c:numRef>
          </c:val>
          <c:extLst>
            <c:ext xmlns:c16="http://schemas.microsoft.com/office/drawing/2014/chart" uri="{C3380CC4-5D6E-409C-BE32-E72D297353CC}">
              <c16:uniqueId val="{00000000-DA1C-4BE4-94B4-5BE19CBB866E}"/>
            </c:ext>
          </c:extLst>
        </c:ser>
        <c:ser>
          <c:idx val="1"/>
          <c:order val="1"/>
          <c:tx>
            <c:strRef>
              <c:f>Sheet1!$C$1</c:f>
              <c:strCache>
                <c:ptCount val="1"/>
                <c:pt idx="0">
                  <c:v>Men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Sheet1!$A$2:$A$8</c:f>
              <c:strCache>
                <c:ptCount val="7"/>
                <c:pt idx="0">
                  <c:v>A volunteer with my organisation</c:v>
                </c:pt>
                <c:pt idx="1">
                  <c:v>A group of colleagues</c:v>
                </c:pt>
                <c:pt idx="2">
                  <c:v>A client, customer, patient or stakeholder</c:v>
                </c:pt>
                <c:pt idx="3">
                  <c:v>A member of the public</c:v>
                </c:pt>
                <c:pt idx="4">
                  <c:v>A senior manager</c:v>
                </c:pt>
                <c:pt idx="5">
                  <c:v>A colleague</c:v>
                </c:pt>
                <c:pt idx="6">
                  <c:v>My immediate manager or supervisor</c:v>
                </c:pt>
              </c:strCache>
            </c:strRef>
          </c:cat>
          <c:val>
            <c:numRef>
              <c:f>Sheet1!$C$2:$C$8</c:f>
              <c:numCache>
                <c:formatCode>General</c:formatCode>
                <c:ptCount val="7"/>
              </c:numCache>
            </c:numRef>
          </c:val>
          <c:extLst>
            <c:ext xmlns:c16="http://schemas.microsoft.com/office/drawing/2014/chart" uri="{C3380CC4-5D6E-409C-BE32-E72D297353CC}">
              <c16:uniqueId val="{00000001-DA1C-4BE4-94B4-5BE19CBB866E}"/>
            </c:ext>
          </c:extLst>
        </c:ser>
        <c:ser>
          <c:idx val="2"/>
          <c:order val="2"/>
          <c:tx>
            <c:strRef>
              <c:f>Sheet1!$D$1</c:f>
              <c:strCache>
                <c:ptCount val="1"/>
                <c:pt idx="0">
                  <c:v>Women</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Sheet1!$A$2:$A$8</c:f>
              <c:strCache>
                <c:ptCount val="7"/>
                <c:pt idx="0">
                  <c:v>A volunteer with my organisation</c:v>
                </c:pt>
                <c:pt idx="1">
                  <c:v>A group of colleagues</c:v>
                </c:pt>
                <c:pt idx="2">
                  <c:v>A client, customer, patient or stakeholder</c:v>
                </c:pt>
                <c:pt idx="3">
                  <c:v>A member of the public</c:v>
                </c:pt>
                <c:pt idx="4">
                  <c:v>A senior manager</c:v>
                </c:pt>
                <c:pt idx="5">
                  <c:v>A colleague</c:v>
                </c:pt>
                <c:pt idx="6">
                  <c:v>My immediate manager or supervisor</c:v>
                </c:pt>
              </c:strCache>
            </c:strRef>
          </c:cat>
          <c:val>
            <c:numRef>
              <c:f>Sheet1!$D$2:$D$8</c:f>
              <c:numCache>
                <c:formatCode>0%</c:formatCode>
                <c:ptCount val="7"/>
                <c:pt idx="0">
                  <c:v>0.81818181818181823</c:v>
                </c:pt>
                <c:pt idx="1">
                  <c:v>0.10526315789473684</c:v>
                </c:pt>
                <c:pt idx="2">
                  <c:v>0.10526315789473684</c:v>
                </c:pt>
                <c:pt idx="3">
                  <c:v>0.13157894736842105</c:v>
                </c:pt>
                <c:pt idx="4">
                  <c:v>2.6315789473684209E-2</c:v>
                </c:pt>
                <c:pt idx="5">
                  <c:v>0.39473684210526316</c:v>
                </c:pt>
                <c:pt idx="6">
                  <c:v>0.68421052631578949</c:v>
                </c:pt>
              </c:numCache>
            </c:numRef>
          </c:val>
          <c:extLst>
            <c:ext xmlns:c16="http://schemas.microsoft.com/office/drawing/2014/chart" uri="{C3380CC4-5D6E-409C-BE32-E72D297353CC}">
              <c16:uniqueId val="{00000002-DA1C-4BE4-94B4-5BE19CBB866E}"/>
            </c:ext>
          </c:extLst>
        </c:ser>
        <c:ser>
          <c:idx val="3"/>
          <c:order val="3"/>
          <c:tx>
            <c:strRef>
              <c:f>Sheet1!$E$1</c:f>
              <c:strCache>
                <c:ptCount val="1"/>
                <c:pt idx="0">
                  <c:v>Self-described</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Sheet1!$A$2:$A$8</c:f>
              <c:strCache>
                <c:ptCount val="7"/>
                <c:pt idx="0">
                  <c:v>A volunteer with my organisation</c:v>
                </c:pt>
                <c:pt idx="1">
                  <c:v>A group of colleagues</c:v>
                </c:pt>
                <c:pt idx="2">
                  <c:v>A client, customer, patient or stakeholder</c:v>
                </c:pt>
                <c:pt idx="3">
                  <c:v>A member of the public</c:v>
                </c:pt>
                <c:pt idx="4">
                  <c:v>A senior manager</c:v>
                </c:pt>
                <c:pt idx="5">
                  <c:v>A colleague</c:v>
                </c:pt>
                <c:pt idx="6">
                  <c:v>My immediate manager or supervisor</c:v>
                </c:pt>
              </c:strCache>
            </c:strRef>
          </c:cat>
          <c:val>
            <c:numRef>
              <c:f>Sheet1!$E$2:$E$8</c:f>
              <c:numCache>
                <c:formatCode>0%</c:formatCode>
                <c:ptCount val="7"/>
                <c:pt idx="0">
                  <c:v>0.45454545454545453</c:v>
                </c:pt>
                <c:pt idx="1">
                  <c:v>0.45454545454545453</c:v>
                </c:pt>
                <c:pt idx="2">
                  <c:v>9.0909090909090912E-2</c:v>
                </c:pt>
                <c:pt idx="3">
                  <c:v>0.18181818181818182</c:v>
                </c:pt>
                <c:pt idx="4">
                  <c:v>0.27272727272727271</c:v>
                </c:pt>
                <c:pt idx="5">
                  <c:v>0.54545454545454541</c:v>
                </c:pt>
                <c:pt idx="6">
                  <c:v>9.0909090909090912E-2</c:v>
                </c:pt>
              </c:numCache>
            </c:numRef>
          </c:val>
          <c:extLst>
            <c:ext xmlns:c16="http://schemas.microsoft.com/office/drawing/2014/chart" uri="{C3380CC4-5D6E-409C-BE32-E72D297353CC}">
              <c16:uniqueId val="{00000003-DA1C-4BE4-94B4-5BE19CBB866E}"/>
            </c:ext>
          </c:extLst>
        </c:ser>
        <c:dLbls>
          <c:dLblPos val="outEnd"/>
          <c:showLegendKey val="0"/>
          <c:showVal val="1"/>
          <c:showCatName val="0"/>
          <c:showSerName val="0"/>
          <c:showPercent val="0"/>
          <c:showBubbleSize val="0"/>
        </c:dLbls>
        <c:gapWidth val="14"/>
        <c:overlap val="18"/>
        <c:axId val="431660272"/>
        <c:axId val="431662192"/>
      </c:barChart>
      <c:catAx>
        <c:axId val="431660272"/>
        <c:scaling>
          <c:orientation val="minMax"/>
        </c:scaling>
        <c:delete val="0"/>
        <c:axPos val="l"/>
        <c:numFmt formatCode="General" sourceLinked="1"/>
        <c:majorTickMark val="none"/>
        <c:minorTickMark val="none"/>
        <c:tickLblPos val="nextTo"/>
        <c:spPr>
          <a:noFill/>
          <a:ln w="9525" cap="flat" cmpd="sng" algn="ctr">
            <a:solidFill>
              <a:schemeClr val="accent2"/>
            </a:solidFill>
            <a:round/>
          </a:ln>
          <a:effectLst/>
        </c:spPr>
        <c:txPr>
          <a:bodyPr rot="-6000000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crossAx val="431662192"/>
        <c:crosses val="autoZero"/>
        <c:auto val="1"/>
        <c:lblAlgn val="ctr"/>
        <c:lblOffset val="100"/>
        <c:noMultiLvlLbl val="0"/>
      </c:catAx>
      <c:valAx>
        <c:axId val="431662192"/>
        <c:scaling>
          <c:orientation val="minMax"/>
        </c:scaling>
        <c:delete val="1"/>
        <c:axPos val="b"/>
        <c:numFmt formatCode="0%" sourceLinked="1"/>
        <c:majorTickMark val="none"/>
        <c:minorTickMark val="none"/>
        <c:tickLblPos val="nextTo"/>
        <c:crossAx val="431660272"/>
        <c:crosses val="autoZero"/>
        <c:crossBetween val="between"/>
      </c:valAx>
      <c:spPr>
        <a:noFill/>
        <a:ln>
          <a:noFill/>
        </a:ln>
        <a:effectLst/>
      </c:spPr>
    </c:plotArea>
    <c:legend>
      <c:legendPos val="b"/>
      <c:layout>
        <c:manualLayout>
          <c:xMode val="edge"/>
          <c:yMode val="edge"/>
          <c:x val="0.3333689139690823"/>
          <c:y val="0.91090281598226208"/>
          <c:w val="0.3505312449539803"/>
          <c:h val="7.85190824371446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solidFill>
        <a:schemeClr val="accent2">
          <a:lumMod val="50000"/>
        </a:schemeClr>
      </a:solidFill>
    </a:ln>
    <a:effectLst/>
  </c:spPr>
  <c:txPr>
    <a:bodyPr/>
    <a:lstStyle/>
    <a:p>
      <a:pPr>
        <a:defRPr sz="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100" b="1" i="0" u="none" strike="noStrike" kern="1200" baseline="0">
                <a:solidFill>
                  <a:schemeClr val="tx2"/>
                </a:solidFill>
                <a:latin typeface="+mn-lt"/>
                <a:ea typeface="+mn-ea"/>
                <a:cs typeface="+mn-cs"/>
              </a:defRPr>
            </a:pPr>
            <a:r>
              <a:rPr lang="en-AU" sz="1100" dirty="0"/>
              <a:t>Percentage who experienced</a:t>
            </a:r>
            <a:r>
              <a:rPr lang="en-AU" sz="1100" baseline="0" dirty="0"/>
              <a:t> Sexual Harassment</a:t>
            </a:r>
            <a:endParaRPr lang="en-AU" sz="1100" dirty="0"/>
          </a:p>
        </c:rich>
      </c:tx>
      <c:layout>
        <c:manualLayout>
          <c:xMode val="edge"/>
          <c:yMode val="edge"/>
          <c:x val="0.14013165519731183"/>
          <c:y val="1.1735782261503723E-2"/>
        </c:manualLayout>
      </c:layout>
      <c:overlay val="0"/>
      <c:spPr>
        <a:noFill/>
        <a:ln>
          <a:noFill/>
        </a:ln>
        <a:effectLst/>
      </c:spPr>
      <c:txPr>
        <a:bodyPr rot="0" spcFirstLastPara="1" vertOverflow="ellipsis" vert="horz" wrap="square" anchor="ctr" anchorCtr="0"/>
        <a:lstStyle/>
        <a:p>
          <a:pPr>
            <a:defRPr sz="11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3.1017658972718225E-2"/>
          <c:y val="0.24119337484695039"/>
          <c:w val="0.93796468205456351"/>
          <c:h val="0.53594631957057703"/>
        </c:manualLayout>
      </c:layout>
      <c:barChart>
        <c:barDir val="col"/>
        <c:grouping val="clustered"/>
        <c:varyColors val="0"/>
        <c:ser>
          <c:idx val="0"/>
          <c:order val="0"/>
          <c:tx>
            <c:strRef>
              <c:f>Sheet1!$B$1</c:f>
              <c:strCache>
                <c:ptCount val="1"/>
                <c:pt idx="0">
                  <c:v>All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2023</c:v>
                </c:pt>
                <c:pt idx="1">
                  <c:v>2021</c:v>
                </c:pt>
                <c:pt idx="2">
                  <c:v>2023 LGA Benchmark</c:v>
                </c:pt>
              </c:strCache>
            </c:strRef>
          </c:cat>
          <c:val>
            <c:numRef>
              <c:f>Sheet1!$B$2:$B$4</c:f>
              <c:numCache>
                <c:formatCode>General</c:formatCode>
                <c:ptCount val="3"/>
                <c:pt idx="0">
                  <c:v>8</c:v>
                </c:pt>
                <c:pt idx="1">
                  <c:v>8</c:v>
                </c:pt>
                <c:pt idx="2">
                  <c:v>6</c:v>
                </c:pt>
              </c:numCache>
            </c:numRef>
          </c:val>
          <c:extLst>
            <c:ext xmlns:c16="http://schemas.microsoft.com/office/drawing/2014/chart" uri="{C3380CC4-5D6E-409C-BE32-E72D297353CC}">
              <c16:uniqueId val="{00000000-DCDC-466D-B76A-FAD653CA6D7E}"/>
            </c:ext>
          </c:extLst>
        </c:ser>
        <c:ser>
          <c:idx val="1"/>
          <c:order val="1"/>
          <c:tx>
            <c:strRef>
              <c:f>Sheet1!$C$1</c:f>
              <c:strCache>
                <c:ptCount val="1"/>
                <c:pt idx="0">
                  <c:v>Men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2023</c:v>
                </c:pt>
                <c:pt idx="1">
                  <c:v>2021</c:v>
                </c:pt>
                <c:pt idx="2">
                  <c:v>2023 LGA Benchmark</c:v>
                </c:pt>
              </c:strCache>
            </c:strRef>
          </c:cat>
          <c:val>
            <c:numRef>
              <c:f>Sheet1!$C$2:$C$4</c:f>
              <c:numCache>
                <c:formatCode>General</c:formatCode>
                <c:ptCount val="3"/>
                <c:pt idx="0">
                  <c:v>4</c:v>
                </c:pt>
                <c:pt idx="1">
                  <c:v>5</c:v>
                </c:pt>
                <c:pt idx="2">
                  <c:v>4</c:v>
                </c:pt>
              </c:numCache>
            </c:numRef>
          </c:val>
          <c:extLst>
            <c:ext xmlns:c16="http://schemas.microsoft.com/office/drawing/2014/chart" uri="{C3380CC4-5D6E-409C-BE32-E72D297353CC}">
              <c16:uniqueId val="{00000001-DCDC-466D-B76A-FAD653CA6D7E}"/>
            </c:ext>
          </c:extLst>
        </c:ser>
        <c:ser>
          <c:idx val="2"/>
          <c:order val="2"/>
          <c:tx>
            <c:strRef>
              <c:f>Sheet1!$D$1</c:f>
              <c:strCache>
                <c:ptCount val="1"/>
                <c:pt idx="0">
                  <c:v>Women</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2023</c:v>
                </c:pt>
                <c:pt idx="1">
                  <c:v>2021</c:v>
                </c:pt>
                <c:pt idx="2">
                  <c:v>2023 LGA Benchmark</c:v>
                </c:pt>
              </c:strCache>
            </c:strRef>
          </c:cat>
          <c:val>
            <c:numRef>
              <c:f>Sheet1!$D$2:$D$4</c:f>
              <c:numCache>
                <c:formatCode>General</c:formatCode>
                <c:ptCount val="3"/>
                <c:pt idx="0">
                  <c:v>8</c:v>
                </c:pt>
                <c:pt idx="1">
                  <c:v>8</c:v>
                </c:pt>
                <c:pt idx="2">
                  <c:v>6</c:v>
                </c:pt>
              </c:numCache>
            </c:numRef>
          </c:val>
          <c:extLst>
            <c:ext xmlns:c16="http://schemas.microsoft.com/office/drawing/2014/chart" uri="{C3380CC4-5D6E-409C-BE32-E72D297353CC}">
              <c16:uniqueId val="{00000002-DCDC-466D-B76A-FAD653CA6D7E}"/>
            </c:ext>
          </c:extLst>
        </c:ser>
        <c:ser>
          <c:idx val="3"/>
          <c:order val="3"/>
          <c:tx>
            <c:strRef>
              <c:f>Sheet1!$E$1</c:f>
              <c:strCache>
                <c:ptCount val="1"/>
                <c:pt idx="0">
                  <c:v>Self-described</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2023</c:v>
                </c:pt>
                <c:pt idx="1">
                  <c:v>2021</c:v>
                </c:pt>
                <c:pt idx="2">
                  <c:v>2023 LGA Benchmark</c:v>
                </c:pt>
              </c:strCache>
            </c:strRef>
          </c:cat>
          <c:val>
            <c:numRef>
              <c:f>Sheet1!$E$2:$E$4</c:f>
              <c:numCache>
                <c:formatCode>General</c:formatCode>
                <c:ptCount val="3"/>
                <c:pt idx="0">
                  <c:v>19</c:v>
                </c:pt>
                <c:pt idx="1">
                  <c:v>15</c:v>
                </c:pt>
                <c:pt idx="2">
                  <c:v>9</c:v>
                </c:pt>
              </c:numCache>
            </c:numRef>
          </c:val>
          <c:extLst>
            <c:ext xmlns:c16="http://schemas.microsoft.com/office/drawing/2014/chart" uri="{C3380CC4-5D6E-409C-BE32-E72D297353CC}">
              <c16:uniqueId val="{00000003-DCDC-466D-B76A-FAD653CA6D7E}"/>
            </c:ext>
          </c:extLst>
        </c:ser>
        <c:dLbls>
          <c:dLblPos val="outEnd"/>
          <c:showLegendKey val="0"/>
          <c:showVal val="1"/>
          <c:showCatName val="0"/>
          <c:showSerName val="0"/>
          <c:showPercent val="0"/>
          <c:showBubbleSize val="0"/>
        </c:dLbls>
        <c:gapWidth val="100"/>
        <c:overlap val="-24"/>
        <c:axId val="431660272"/>
        <c:axId val="431662192"/>
      </c:barChart>
      <c:catAx>
        <c:axId val="431660272"/>
        <c:scaling>
          <c:orientation val="minMax"/>
        </c:scaling>
        <c:delete val="0"/>
        <c:axPos val="b"/>
        <c:numFmt formatCode="General" sourceLinked="1"/>
        <c:majorTickMark val="none"/>
        <c:minorTickMark val="none"/>
        <c:tickLblPos val="nextTo"/>
        <c:spPr>
          <a:noFill/>
          <a:ln w="9525" cap="flat" cmpd="sng" algn="ctr">
            <a:solidFill>
              <a:schemeClr val="accent2"/>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431662192"/>
        <c:crosses val="autoZero"/>
        <c:auto val="1"/>
        <c:lblAlgn val="ctr"/>
        <c:lblOffset val="100"/>
        <c:noMultiLvlLbl val="0"/>
      </c:catAx>
      <c:valAx>
        <c:axId val="431662192"/>
        <c:scaling>
          <c:orientation val="minMax"/>
        </c:scaling>
        <c:delete val="1"/>
        <c:axPos val="l"/>
        <c:numFmt formatCode="General" sourceLinked="1"/>
        <c:majorTickMark val="none"/>
        <c:minorTickMark val="none"/>
        <c:tickLblPos val="nextTo"/>
        <c:crossAx val="431660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2">
          <a:lumMod val="50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100" b="1" i="0" u="none" strike="noStrike" kern="1200" baseline="0">
                <a:solidFill>
                  <a:schemeClr val="accent2">
                    <a:lumMod val="50000"/>
                  </a:schemeClr>
                </a:solidFill>
                <a:latin typeface="+mn-lt"/>
                <a:ea typeface="+mn-ea"/>
                <a:cs typeface="+mn-cs"/>
              </a:defRPr>
            </a:pPr>
            <a:r>
              <a:rPr lang="en-AU" sz="1100" dirty="0">
                <a:solidFill>
                  <a:schemeClr val="accent2">
                    <a:lumMod val="50000"/>
                  </a:schemeClr>
                </a:solidFill>
              </a:rPr>
              <a:t>Percentage of the</a:t>
            </a:r>
            <a:r>
              <a:rPr lang="en-AU" sz="1100" baseline="0" dirty="0">
                <a:solidFill>
                  <a:schemeClr val="accent2">
                    <a:lumMod val="50000"/>
                  </a:schemeClr>
                </a:solidFill>
              </a:rPr>
              <a:t> main perpetrators</a:t>
            </a:r>
            <a:endParaRPr lang="en-AU" sz="1100" dirty="0">
              <a:solidFill>
                <a:schemeClr val="accent2">
                  <a:lumMod val="50000"/>
                </a:schemeClr>
              </a:solidFill>
            </a:endParaRPr>
          </a:p>
        </c:rich>
      </c:tx>
      <c:layout>
        <c:manualLayout>
          <c:xMode val="edge"/>
          <c:yMode val="edge"/>
          <c:x val="0.14013165519731183"/>
          <c:y val="1.1735782261503723E-2"/>
        </c:manualLayout>
      </c:layout>
      <c:overlay val="0"/>
      <c:spPr>
        <a:noFill/>
        <a:ln>
          <a:noFill/>
        </a:ln>
        <a:effectLst/>
      </c:spPr>
      <c:txPr>
        <a:bodyPr rot="0" spcFirstLastPara="1" vertOverflow="ellipsis" vert="horz" wrap="square" anchor="ctr" anchorCtr="0"/>
        <a:lstStyle/>
        <a:p>
          <a:pPr>
            <a:defRPr sz="1100" b="1" i="0" u="none" strike="noStrike" kern="1200" baseline="0">
              <a:solidFill>
                <a:schemeClr val="accent2">
                  <a:lumMod val="50000"/>
                </a:schemeClr>
              </a:solidFill>
              <a:latin typeface="+mn-lt"/>
              <a:ea typeface="+mn-ea"/>
              <a:cs typeface="+mn-cs"/>
            </a:defRPr>
          </a:pPr>
          <a:endParaRPr lang="en-US"/>
        </a:p>
      </c:txPr>
    </c:title>
    <c:autoTitleDeleted val="0"/>
    <c:plotArea>
      <c:layout>
        <c:manualLayout>
          <c:layoutTarget val="inner"/>
          <c:xMode val="edge"/>
          <c:yMode val="edge"/>
          <c:x val="3.1017658972718225E-2"/>
          <c:y val="0.12383560479244991"/>
          <c:w val="0.93796468205456351"/>
          <c:h val="0.65330420025495295"/>
        </c:manualLayout>
      </c:layout>
      <c:barChart>
        <c:barDir val="col"/>
        <c:grouping val="clustered"/>
        <c:varyColors val="0"/>
        <c:ser>
          <c:idx val="0"/>
          <c:order val="0"/>
          <c:tx>
            <c:strRef>
              <c:f>Sheet1!$B$1</c:f>
              <c:strCache>
                <c:ptCount val="1"/>
                <c:pt idx="0">
                  <c:v>All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Colleague</c:v>
                </c:pt>
                <c:pt idx="1">
                  <c:v>Immediate Mgr</c:v>
                </c:pt>
                <c:pt idx="2">
                  <c:v>Public</c:v>
                </c:pt>
                <c:pt idx="3">
                  <c:v>Stakeholder</c:v>
                </c:pt>
                <c:pt idx="4">
                  <c:v>Group of colleagues</c:v>
                </c:pt>
              </c:strCache>
            </c:strRef>
          </c:cat>
          <c:val>
            <c:numRef>
              <c:f>Sheet1!$B$2:$B$6</c:f>
              <c:numCache>
                <c:formatCode>General</c:formatCode>
                <c:ptCount val="5"/>
                <c:pt idx="0">
                  <c:v>50</c:v>
                </c:pt>
                <c:pt idx="1">
                  <c:v>46</c:v>
                </c:pt>
                <c:pt idx="2">
                  <c:v>31</c:v>
                </c:pt>
                <c:pt idx="3">
                  <c:v>27</c:v>
                </c:pt>
                <c:pt idx="4">
                  <c:v>15</c:v>
                </c:pt>
              </c:numCache>
            </c:numRef>
          </c:val>
          <c:extLst>
            <c:ext xmlns:c16="http://schemas.microsoft.com/office/drawing/2014/chart" uri="{C3380CC4-5D6E-409C-BE32-E72D297353CC}">
              <c16:uniqueId val="{00000000-3834-4912-90E9-FDA4B9574F35}"/>
            </c:ext>
          </c:extLst>
        </c:ser>
        <c:ser>
          <c:idx val="1"/>
          <c:order val="1"/>
          <c:tx>
            <c:strRef>
              <c:f>Sheet1!$C$1</c:f>
              <c:strCache>
                <c:ptCount val="1"/>
                <c:pt idx="0">
                  <c:v>Women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Colleague</c:v>
                </c:pt>
                <c:pt idx="1">
                  <c:v>Immediate Mgr</c:v>
                </c:pt>
                <c:pt idx="2">
                  <c:v>Public</c:v>
                </c:pt>
                <c:pt idx="3">
                  <c:v>Stakeholder</c:v>
                </c:pt>
                <c:pt idx="4">
                  <c:v>Group of colleagues</c:v>
                </c:pt>
              </c:strCache>
            </c:strRef>
          </c:cat>
          <c:val>
            <c:numRef>
              <c:f>Sheet1!$C$2:$C$6</c:f>
              <c:numCache>
                <c:formatCode>General</c:formatCode>
                <c:ptCount val="5"/>
                <c:pt idx="0">
                  <c:v>45</c:v>
                </c:pt>
                <c:pt idx="1">
                  <c:v>40</c:v>
                </c:pt>
                <c:pt idx="2">
                  <c:v>35</c:v>
                </c:pt>
                <c:pt idx="3">
                  <c:v>25</c:v>
                </c:pt>
                <c:pt idx="4">
                  <c:v>10</c:v>
                </c:pt>
              </c:numCache>
            </c:numRef>
          </c:val>
          <c:extLst>
            <c:ext xmlns:c16="http://schemas.microsoft.com/office/drawing/2014/chart" uri="{C3380CC4-5D6E-409C-BE32-E72D297353CC}">
              <c16:uniqueId val="{00000001-3834-4912-90E9-FDA4B9574F35}"/>
            </c:ext>
          </c:extLst>
        </c:ser>
        <c:dLbls>
          <c:dLblPos val="outEnd"/>
          <c:showLegendKey val="0"/>
          <c:showVal val="1"/>
          <c:showCatName val="0"/>
          <c:showSerName val="0"/>
          <c:showPercent val="0"/>
          <c:showBubbleSize val="0"/>
        </c:dLbls>
        <c:gapWidth val="100"/>
        <c:overlap val="-24"/>
        <c:axId val="431660272"/>
        <c:axId val="431662192"/>
      </c:barChart>
      <c:catAx>
        <c:axId val="431660272"/>
        <c:scaling>
          <c:orientation val="minMax"/>
        </c:scaling>
        <c:delete val="0"/>
        <c:axPos val="b"/>
        <c:numFmt formatCode="General" sourceLinked="1"/>
        <c:majorTickMark val="none"/>
        <c:minorTickMark val="none"/>
        <c:tickLblPos val="nextTo"/>
        <c:spPr>
          <a:noFill/>
          <a:ln w="9525" cap="flat" cmpd="sng" algn="ctr">
            <a:solidFill>
              <a:schemeClr val="accent2"/>
            </a:solidFill>
            <a:round/>
          </a:ln>
          <a:effectLst/>
        </c:spPr>
        <c:txPr>
          <a:bodyPr rot="-60000000" spcFirstLastPara="1" vertOverflow="ellipsis" vert="horz" wrap="square" anchor="ctr" anchorCtr="1"/>
          <a:lstStyle/>
          <a:p>
            <a:pPr>
              <a:defRPr sz="900" b="0" i="0" u="none" strike="noStrike" kern="1200" baseline="0">
                <a:solidFill>
                  <a:schemeClr val="accent2">
                    <a:lumMod val="50000"/>
                  </a:schemeClr>
                </a:solidFill>
                <a:latin typeface="+mn-lt"/>
                <a:ea typeface="+mn-ea"/>
                <a:cs typeface="+mn-cs"/>
              </a:defRPr>
            </a:pPr>
            <a:endParaRPr lang="en-US"/>
          </a:p>
        </c:txPr>
        <c:crossAx val="431662192"/>
        <c:crosses val="autoZero"/>
        <c:auto val="1"/>
        <c:lblAlgn val="ctr"/>
        <c:lblOffset val="100"/>
        <c:noMultiLvlLbl val="0"/>
      </c:catAx>
      <c:valAx>
        <c:axId val="431662192"/>
        <c:scaling>
          <c:orientation val="minMax"/>
        </c:scaling>
        <c:delete val="1"/>
        <c:axPos val="l"/>
        <c:numFmt formatCode="General" sourceLinked="1"/>
        <c:majorTickMark val="none"/>
        <c:minorTickMark val="none"/>
        <c:tickLblPos val="nextTo"/>
        <c:crossAx val="431660272"/>
        <c:crosses val="autoZero"/>
        <c:crossBetween val="between"/>
      </c:valAx>
      <c:spPr>
        <a:noFill/>
        <a:ln>
          <a:noFill/>
        </a:ln>
        <a:effectLst/>
      </c:spPr>
    </c:plotArea>
    <c:legend>
      <c:legendPos val="b"/>
      <c:layout>
        <c:manualLayout>
          <c:xMode val="edge"/>
          <c:yMode val="edge"/>
          <c:x val="0.40282968973903871"/>
          <c:y val="0.8946741264350343"/>
          <c:w val="0.19998019488059868"/>
          <c:h val="9.359009130346192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accent2">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2">
          <a:lumMod val="50000"/>
        </a:schemeClr>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accent2">
                    <a:lumMod val="50000"/>
                  </a:schemeClr>
                </a:solidFill>
                <a:latin typeface="+mn-lt"/>
                <a:ea typeface="+mn-ea"/>
                <a:cs typeface="+mn-cs"/>
              </a:defRPr>
            </a:pPr>
            <a:r>
              <a:rPr lang="en-US" dirty="0"/>
              <a:t>% Recruited</a:t>
            </a:r>
          </a:p>
        </c:rich>
      </c:tx>
      <c:layout>
        <c:manualLayout>
          <c:xMode val="edge"/>
          <c:yMode val="edge"/>
          <c:x val="0.31740555017078426"/>
          <c:y val="1.1442956860052637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accent2">
                  <a:lumMod val="50000"/>
                </a:schemeClr>
              </a:solidFill>
              <a:latin typeface="+mn-lt"/>
              <a:ea typeface="+mn-ea"/>
              <a:cs typeface="+mn-cs"/>
            </a:defRPr>
          </a:pPr>
          <a:endParaRPr lang="en-US"/>
        </a:p>
      </c:txPr>
    </c:title>
    <c:autoTitleDeleted val="0"/>
    <c:plotArea>
      <c:layout>
        <c:manualLayout>
          <c:layoutTarget val="inner"/>
          <c:xMode val="edge"/>
          <c:yMode val="edge"/>
          <c:x val="0.2994652675196709"/>
          <c:y val="0.15104703055269481"/>
          <c:w val="0.49513836275675832"/>
          <c:h val="0.84323149101727879"/>
        </c:manualLayout>
      </c:layout>
      <c:pieChart>
        <c:varyColors val="1"/>
        <c:ser>
          <c:idx val="0"/>
          <c:order val="0"/>
          <c:tx>
            <c:strRef>
              <c:f>Sheet1!$B$1</c:f>
              <c:strCache>
                <c:ptCount val="1"/>
                <c:pt idx="0">
                  <c:v># of Recruited</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761-43C9-8A9A-6537F7F071C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761-43C9-8A9A-6537F7F071CA}"/>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761-43C9-8A9A-6537F7F071CA}"/>
              </c:ext>
            </c:extLst>
          </c:dPt>
          <c:dLbls>
            <c:dLbl>
              <c:idx val="1"/>
              <c:layout>
                <c:manualLayout>
                  <c:x val="9.70965089751675E-2"/>
                  <c:y val="0.199284049329055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761-43C9-8A9A-6537F7F071CA}"/>
                </c:ext>
              </c:extLst>
            </c:dLbl>
            <c:dLbl>
              <c:idx val="2"/>
              <c:layout>
                <c:manualLayout>
                  <c:x val="2.0257615453964501E-2"/>
                  <c:y val="0.21618245839764366"/>
                </c:manualLayout>
              </c:layout>
              <c:spPr>
                <a:solidFill>
                  <a:schemeClr val="bg1">
                    <a:lumMod val="95000"/>
                  </a:schemeClr>
                </a:solid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900" b="1" i="0" u="none" strike="noStrike" kern="1200" baseline="0">
                      <a:solidFill>
                        <a:schemeClr val="bg2">
                          <a:lumMod val="5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2912495820335815"/>
                      <c:h val="0.21140862798947246"/>
                    </c:manualLayout>
                  </c15:layout>
                </c:ext>
                <c:ext xmlns:c16="http://schemas.microsoft.com/office/drawing/2014/chart" uri="{C3380CC4-5D6E-409C-BE32-E72D297353CC}">
                  <c16:uniqueId val="{00000005-2761-43C9-8A9A-6537F7F071CA}"/>
                </c:ext>
              </c:extLst>
            </c:dLbl>
            <c:spPr>
              <a:solidFill>
                <a:schemeClr val="bg1">
                  <a:lumMod val="95000"/>
                </a:schemeClr>
              </a:solid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100" b="1" i="0" u="none" strike="noStrike" kern="1200" baseline="0">
                    <a:solidFill>
                      <a:schemeClr val="bg2">
                        <a:lumMod val="50000"/>
                      </a:schemeClr>
                    </a:solidFill>
                    <a:latin typeface="+mn-lt"/>
                    <a:ea typeface="+mn-ea"/>
                    <a:cs typeface="+mn-cs"/>
                  </a:defRPr>
                </a:pPr>
                <a:endParaRPr lang="en-US"/>
              </a:p>
            </c:txPr>
            <c:dLblPos val="ctr"/>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Women</c:v>
                </c:pt>
                <c:pt idx="1">
                  <c:v>Men</c:v>
                </c:pt>
                <c:pt idx="2">
                  <c:v>Self Described</c:v>
                </c:pt>
              </c:strCache>
            </c:strRef>
          </c:cat>
          <c:val>
            <c:numRef>
              <c:f>Sheet1!$B$2:$B$4</c:f>
              <c:numCache>
                <c:formatCode>General</c:formatCode>
                <c:ptCount val="3"/>
                <c:pt idx="0">
                  <c:v>150</c:v>
                </c:pt>
                <c:pt idx="1">
                  <c:v>74</c:v>
                </c:pt>
                <c:pt idx="2">
                  <c:v>2</c:v>
                </c:pt>
              </c:numCache>
            </c:numRef>
          </c:val>
          <c:extLst>
            <c:ext xmlns:c16="http://schemas.microsoft.com/office/drawing/2014/chart" uri="{C3380CC4-5D6E-409C-BE32-E72D297353CC}">
              <c16:uniqueId val="{00000000-8A39-4707-8B2F-82A0B2D3C595}"/>
            </c:ext>
          </c:extLst>
        </c:ser>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cap="flat" cmpd="sng" algn="ctr">
      <a:solidFill>
        <a:schemeClr val="accent2">
          <a:lumMod val="50000"/>
        </a:schemeClr>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1" i="0" u="none" strike="noStrike" kern="1200" cap="all" spc="120" normalizeH="0" baseline="0">
                <a:solidFill>
                  <a:schemeClr val="accent3">
                    <a:lumMod val="50000"/>
                  </a:schemeClr>
                </a:solidFill>
                <a:latin typeface="+mn-lt"/>
                <a:ea typeface="+mn-ea"/>
                <a:cs typeface="+mn-cs"/>
              </a:defRPr>
            </a:pPr>
            <a:r>
              <a:rPr lang="en-AU" sz="1300" dirty="0">
                <a:solidFill>
                  <a:schemeClr val="accent3">
                    <a:lumMod val="50000"/>
                  </a:schemeClr>
                </a:solidFill>
              </a:rPr>
              <a:t>Higher Duties &amp; Secondments: % by sex, YR</a:t>
            </a:r>
          </a:p>
        </c:rich>
      </c:tx>
      <c:overlay val="0"/>
      <c:spPr>
        <a:noFill/>
        <a:ln>
          <a:noFill/>
        </a:ln>
        <a:effectLst/>
      </c:spPr>
      <c:txPr>
        <a:bodyPr rot="0" spcFirstLastPara="1" vertOverflow="ellipsis" vert="horz" wrap="square" anchor="ctr" anchorCtr="1"/>
        <a:lstStyle/>
        <a:p>
          <a:pPr>
            <a:defRPr sz="1400" b="1" i="0" u="none" strike="noStrike" kern="1200" cap="all" spc="120" normalizeH="0" baseline="0">
              <a:solidFill>
                <a:schemeClr val="accent3">
                  <a:lumMod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2023</c:v>
                </c:pt>
              </c:strCache>
            </c:strRef>
          </c:tx>
          <c:spPr>
            <a:solidFill>
              <a:schemeClr val="accent2">
                <a:shade val="76000"/>
              </a:schemeClr>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bg2">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Promotion Women</c:v>
                </c:pt>
                <c:pt idx="1">
                  <c:v>Promotion Men</c:v>
                </c:pt>
                <c:pt idx="2">
                  <c:v>Higher Duties Women</c:v>
                </c:pt>
                <c:pt idx="3">
                  <c:v>Higher Duties Men</c:v>
                </c:pt>
                <c:pt idx="4">
                  <c:v>Secondments Women</c:v>
                </c:pt>
                <c:pt idx="5">
                  <c:v>Secondments Men</c:v>
                </c:pt>
              </c:strCache>
            </c:strRef>
          </c:cat>
          <c:val>
            <c:numRef>
              <c:f>Sheet1!$B$2:$B$7</c:f>
              <c:numCache>
                <c:formatCode>General</c:formatCode>
                <c:ptCount val="6"/>
                <c:pt idx="0">
                  <c:v>64</c:v>
                </c:pt>
                <c:pt idx="1">
                  <c:v>36</c:v>
                </c:pt>
                <c:pt idx="2">
                  <c:v>63</c:v>
                </c:pt>
                <c:pt idx="3">
                  <c:v>37</c:v>
                </c:pt>
                <c:pt idx="4">
                  <c:v>59</c:v>
                </c:pt>
                <c:pt idx="5">
                  <c:v>41</c:v>
                </c:pt>
              </c:numCache>
            </c:numRef>
          </c:val>
          <c:extLst>
            <c:ext xmlns:c16="http://schemas.microsoft.com/office/drawing/2014/chart" uri="{C3380CC4-5D6E-409C-BE32-E72D297353CC}">
              <c16:uniqueId val="{00000000-562C-4223-AD3B-746786530E75}"/>
            </c:ext>
          </c:extLst>
        </c:ser>
        <c:ser>
          <c:idx val="1"/>
          <c:order val="1"/>
          <c:tx>
            <c:strRef>
              <c:f>Sheet1!$C$1</c:f>
              <c:strCache>
                <c:ptCount val="1"/>
                <c:pt idx="0">
                  <c:v>2021</c:v>
                </c:pt>
              </c:strCache>
            </c:strRef>
          </c:tx>
          <c:spPr>
            <a:solidFill>
              <a:schemeClr val="accent2">
                <a:tint val="77000"/>
              </a:schemeClr>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bg2">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Promotion Women</c:v>
                </c:pt>
                <c:pt idx="1">
                  <c:v>Promotion Men</c:v>
                </c:pt>
                <c:pt idx="2">
                  <c:v>Higher Duties Women</c:v>
                </c:pt>
                <c:pt idx="3">
                  <c:v>Higher Duties Men</c:v>
                </c:pt>
                <c:pt idx="4">
                  <c:v>Secondments Women</c:v>
                </c:pt>
                <c:pt idx="5">
                  <c:v>Secondments Men</c:v>
                </c:pt>
              </c:strCache>
            </c:strRef>
          </c:cat>
          <c:val>
            <c:numRef>
              <c:f>Sheet1!$C$2:$C$7</c:f>
              <c:numCache>
                <c:formatCode>General</c:formatCode>
                <c:ptCount val="6"/>
                <c:pt idx="0">
                  <c:v>69</c:v>
                </c:pt>
                <c:pt idx="1">
                  <c:v>31</c:v>
                </c:pt>
                <c:pt idx="2">
                  <c:v>52</c:v>
                </c:pt>
                <c:pt idx="3">
                  <c:v>48</c:v>
                </c:pt>
                <c:pt idx="4">
                  <c:v>6</c:v>
                </c:pt>
                <c:pt idx="5">
                  <c:v>94</c:v>
                </c:pt>
              </c:numCache>
            </c:numRef>
          </c:val>
          <c:extLst>
            <c:ext xmlns:c16="http://schemas.microsoft.com/office/drawing/2014/chart" uri="{C3380CC4-5D6E-409C-BE32-E72D297353CC}">
              <c16:uniqueId val="{00000001-562C-4223-AD3B-746786530E75}"/>
            </c:ext>
          </c:extLst>
        </c:ser>
        <c:dLbls>
          <c:dLblPos val="outEnd"/>
          <c:showLegendKey val="0"/>
          <c:showVal val="1"/>
          <c:showCatName val="0"/>
          <c:showSerName val="0"/>
          <c:showPercent val="0"/>
          <c:showBubbleSize val="0"/>
        </c:dLbls>
        <c:gapWidth val="67"/>
        <c:axId val="1765406991"/>
        <c:axId val="1765407951"/>
      </c:barChart>
      <c:catAx>
        <c:axId val="1765406991"/>
        <c:scaling>
          <c:orientation val="minMax"/>
        </c:scaling>
        <c:delete val="0"/>
        <c:axPos val="b"/>
        <c:numFmt formatCode="General" sourceLinked="1"/>
        <c:majorTickMark val="none"/>
        <c:minorTickMark val="none"/>
        <c:tickLblPos val="nextTo"/>
        <c:spPr>
          <a:noFill/>
          <a:ln w="9525" cap="flat" cmpd="sng" algn="ctr">
            <a:solidFill>
              <a:schemeClr val="accent2"/>
            </a:solidFill>
            <a:round/>
          </a:ln>
          <a:effectLst/>
        </c:spPr>
        <c:txPr>
          <a:bodyPr rot="-60000000" spcFirstLastPara="1" vertOverflow="ellipsis" vert="horz" wrap="square" anchor="ctr" anchorCtr="1"/>
          <a:lstStyle/>
          <a:p>
            <a:pPr>
              <a:defRPr sz="800" b="0" i="0" u="none" strike="noStrike" kern="1200" cap="all" spc="120" normalizeH="0" baseline="0">
                <a:solidFill>
                  <a:schemeClr val="bg2">
                    <a:lumMod val="50000"/>
                  </a:schemeClr>
                </a:solidFill>
                <a:latin typeface="+mn-lt"/>
                <a:ea typeface="+mn-ea"/>
                <a:cs typeface="+mn-cs"/>
              </a:defRPr>
            </a:pPr>
            <a:endParaRPr lang="en-US"/>
          </a:p>
        </c:txPr>
        <c:crossAx val="1765407951"/>
        <c:crosses val="autoZero"/>
        <c:auto val="1"/>
        <c:lblAlgn val="ctr"/>
        <c:lblOffset val="100"/>
        <c:noMultiLvlLbl val="0"/>
      </c:catAx>
      <c:valAx>
        <c:axId val="1765407951"/>
        <c:scaling>
          <c:orientation val="minMax"/>
        </c:scaling>
        <c:delete val="1"/>
        <c:axPos val="l"/>
        <c:numFmt formatCode="General" sourceLinked="1"/>
        <c:majorTickMark val="none"/>
        <c:minorTickMark val="none"/>
        <c:tickLblPos val="nextTo"/>
        <c:crossAx val="1765406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2">
          <a:lumMod val="50000"/>
        </a:schemeClr>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00" b="1" i="0" u="none" strike="noStrike" kern="1200" spc="0" baseline="0">
                <a:solidFill>
                  <a:schemeClr val="accent2">
                    <a:lumMod val="50000"/>
                  </a:schemeClr>
                </a:solidFill>
                <a:latin typeface="+mn-lt"/>
                <a:ea typeface="+mn-ea"/>
                <a:cs typeface="+mn-cs"/>
              </a:defRPr>
            </a:pPr>
            <a:r>
              <a:rPr lang="en-AU" sz="1600" b="1" dirty="0">
                <a:solidFill>
                  <a:schemeClr val="accent2">
                    <a:lumMod val="50000"/>
                  </a:schemeClr>
                </a:solidFill>
              </a:rPr>
              <a:t>Occupation Segregation by Gender-</a:t>
            </a:r>
            <a:r>
              <a:rPr lang="en-AU" sz="1600" b="1" baseline="0" dirty="0">
                <a:solidFill>
                  <a:schemeClr val="accent2">
                    <a:lumMod val="50000"/>
                  </a:schemeClr>
                </a:solidFill>
              </a:rPr>
              <a:t> 2023</a:t>
            </a:r>
            <a:endParaRPr lang="en-AU" sz="1600" b="1" dirty="0">
              <a:solidFill>
                <a:schemeClr val="accent2">
                  <a:lumMod val="50000"/>
                </a:schemeClr>
              </a:solidFill>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accent2">
                  <a:lumMod val="50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Women</c:v>
                </c:pt>
              </c:strCache>
            </c:strRef>
          </c:tx>
          <c:spPr>
            <a:solidFill>
              <a:schemeClr val="accent2">
                <a:tint val="77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8-Labourers</c:v>
                </c:pt>
                <c:pt idx="1">
                  <c:v>7-Machinery Operators/Drivers</c:v>
                </c:pt>
                <c:pt idx="2">
                  <c:v>5-Clerical/Admin</c:v>
                </c:pt>
                <c:pt idx="3">
                  <c:v>4-Community/Personal Svce</c:v>
                </c:pt>
                <c:pt idx="4">
                  <c:v>3-Technicians/Trades</c:v>
                </c:pt>
                <c:pt idx="5">
                  <c:v>2-Professionals</c:v>
                </c:pt>
                <c:pt idx="6">
                  <c:v>1-Managers</c:v>
                </c:pt>
              </c:strCache>
            </c:strRef>
          </c:cat>
          <c:val>
            <c:numRef>
              <c:f>Sheet1!$B$2:$B$8</c:f>
              <c:numCache>
                <c:formatCode>General</c:formatCode>
                <c:ptCount val="7"/>
                <c:pt idx="0">
                  <c:v>0.36</c:v>
                </c:pt>
                <c:pt idx="2">
                  <c:v>0.71</c:v>
                </c:pt>
                <c:pt idx="3">
                  <c:v>0.9</c:v>
                </c:pt>
                <c:pt idx="4">
                  <c:v>0.12</c:v>
                </c:pt>
                <c:pt idx="5">
                  <c:v>0.74</c:v>
                </c:pt>
                <c:pt idx="6">
                  <c:v>0.69</c:v>
                </c:pt>
              </c:numCache>
            </c:numRef>
          </c:val>
          <c:extLst>
            <c:ext xmlns:c16="http://schemas.microsoft.com/office/drawing/2014/chart" uri="{C3380CC4-5D6E-409C-BE32-E72D297353CC}">
              <c16:uniqueId val="{00000000-42FA-4FD6-BF53-CCB8A5EDCB0F}"/>
            </c:ext>
          </c:extLst>
        </c:ser>
        <c:ser>
          <c:idx val="1"/>
          <c:order val="1"/>
          <c:tx>
            <c:strRef>
              <c:f>Sheet1!$C$1</c:f>
              <c:strCache>
                <c:ptCount val="1"/>
                <c:pt idx="0">
                  <c:v>Men</c:v>
                </c:pt>
              </c:strCache>
            </c:strRef>
          </c:tx>
          <c:spPr>
            <a:solidFill>
              <a:schemeClr val="accent2">
                <a:shade val="76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8-Labourers</c:v>
                </c:pt>
                <c:pt idx="1">
                  <c:v>7-Machinery Operators/Drivers</c:v>
                </c:pt>
                <c:pt idx="2">
                  <c:v>5-Clerical/Admin</c:v>
                </c:pt>
                <c:pt idx="3">
                  <c:v>4-Community/Personal Svce</c:v>
                </c:pt>
                <c:pt idx="4">
                  <c:v>3-Technicians/Trades</c:v>
                </c:pt>
                <c:pt idx="5">
                  <c:v>2-Professionals</c:v>
                </c:pt>
                <c:pt idx="6">
                  <c:v>1-Managers</c:v>
                </c:pt>
              </c:strCache>
            </c:strRef>
          </c:cat>
          <c:val>
            <c:numRef>
              <c:f>Sheet1!$C$2:$C$8</c:f>
              <c:numCache>
                <c:formatCode>General</c:formatCode>
                <c:ptCount val="7"/>
                <c:pt idx="0">
                  <c:v>0.64</c:v>
                </c:pt>
                <c:pt idx="1">
                  <c:v>1</c:v>
                </c:pt>
                <c:pt idx="2">
                  <c:v>0.28999999999999998</c:v>
                </c:pt>
                <c:pt idx="3">
                  <c:v>0.1</c:v>
                </c:pt>
                <c:pt idx="4">
                  <c:v>0.88</c:v>
                </c:pt>
                <c:pt idx="5">
                  <c:v>0.26</c:v>
                </c:pt>
                <c:pt idx="6">
                  <c:v>0.31</c:v>
                </c:pt>
              </c:numCache>
            </c:numRef>
          </c:val>
          <c:extLst>
            <c:ext xmlns:c16="http://schemas.microsoft.com/office/drawing/2014/chart" uri="{C3380CC4-5D6E-409C-BE32-E72D297353CC}">
              <c16:uniqueId val="{00000001-42FA-4FD6-BF53-CCB8A5EDCB0F}"/>
            </c:ext>
          </c:extLst>
        </c:ser>
        <c:dLbls>
          <c:dLblPos val="ctr"/>
          <c:showLegendKey val="0"/>
          <c:showVal val="1"/>
          <c:showCatName val="0"/>
          <c:showSerName val="0"/>
          <c:showPercent val="0"/>
          <c:showBubbleSize val="0"/>
        </c:dLbls>
        <c:gapWidth val="50"/>
        <c:overlap val="99"/>
        <c:axId val="829366031"/>
        <c:axId val="829368911"/>
      </c:barChart>
      <c:catAx>
        <c:axId val="829366031"/>
        <c:scaling>
          <c:orientation val="minMax"/>
        </c:scaling>
        <c:delete val="0"/>
        <c:axPos val="l"/>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000" b="0" i="0" u="none" strike="noStrike" kern="1200" baseline="0">
                <a:solidFill>
                  <a:schemeClr val="accent2">
                    <a:lumMod val="50000"/>
                  </a:schemeClr>
                </a:solidFill>
                <a:latin typeface="+mn-lt"/>
                <a:ea typeface="+mn-ea"/>
                <a:cs typeface="+mn-cs"/>
              </a:defRPr>
            </a:pPr>
            <a:endParaRPr lang="en-US"/>
          </a:p>
        </c:txPr>
        <c:crossAx val="829368911"/>
        <c:crosses val="autoZero"/>
        <c:auto val="1"/>
        <c:lblAlgn val="ctr"/>
        <c:lblOffset val="100"/>
        <c:noMultiLvlLbl val="0"/>
      </c:catAx>
      <c:valAx>
        <c:axId val="829368911"/>
        <c:scaling>
          <c:orientation val="minMax"/>
        </c:scaling>
        <c:delete val="1"/>
        <c:axPos val="b"/>
        <c:numFmt formatCode="0%" sourceLinked="1"/>
        <c:majorTickMark val="none"/>
        <c:minorTickMark val="none"/>
        <c:tickLblPos val="nextTo"/>
        <c:crossAx val="8293660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accent2">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2">
          <a:lumMod val="50000"/>
        </a:schemeClr>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100" b="1" i="0" u="none" strike="noStrike" kern="1200" baseline="0">
                <a:solidFill>
                  <a:schemeClr val="tx2"/>
                </a:solidFill>
                <a:latin typeface="+mn-lt"/>
                <a:ea typeface="+mn-ea"/>
                <a:cs typeface="+mn-cs"/>
              </a:defRPr>
            </a:pPr>
            <a:r>
              <a:rPr lang="en-AU" sz="1100" dirty="0"/>
              <a:t>Percentage who experienced</a:t>
            </a:r>
            <a:r>
              <a:rPr lang="en-AU" sz="1100" baseline="0" dirty="0"/>
              <a:t> Discrimination</a:t>
            </a:r>
            <a:endParaRPr lang="en-AU" sz="1100" dirty="0"/>
          </a:p>
        </c:rich>
      </c:tx>
      <c:layout>
        <c:manualLayout>
          <c:xMode val="edge"/>
          <c:yMode val="edge"/>
          <c:x val="0.11475357058326965"/>
          <c:y val="5.8678911307518617E-3"/>
        </c:manualLayout>
      </c:layout>
      <c:overlay val="0"/>
      <c:spPr>
        <a:noFill/>
        <a:ln>
          <a:noFill/>
        </a:ln>
        <a:effectLst/>
      </c:spPr>
      <c:txPr>
        <a:bodyPr rot="0" spcFirstLastPara="1" vertOverflow="ellipsis" vert="horz" wrap="square" anchor="ctr" anchorCtr="0"/>
        <a:lstStyle/>
        <a:p>
          <a:pPr>
            <a:defRPr sz="11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3.1017658972718225E-2"/>
          <c:y val="0.24119337484695039"/>
          <c:w val="0.93796468205456351"/>
          <c:h val="0.53594631957057703"/>
        </c:manualLayout>
      </c:layout>
      <c:barChart>
        <c:barDir val="col"/>
        <c:grouping val="clustered"/>
        <c:varyColors val="0"/>
        <c:ser>
          <c:idx val="0"/>
          <c:order val="0"/>
          <c:tx>
            <c:strRef>
              <c:f>Sheet1!$B$1</c:f>
              <c:strCache>
                <c:ptCount val="1"/>
                <c:pt idx="0">
                  <c:v>All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2023</c:v>
                </c:pt>
                <c:pt idx="1">
                  <c:v>2021</c:v>
                </c:pt>
                <c:pt idx="2">
                  <c:v>2023 LGA Benchmark</c:v>
                </c:pt>
              </c:strCache>
            </c:strRef>
          </c:cat>
          <c:val>
            <c:numRef>
              <c:f>Sheet1!$B$2:$B$4</c:f>
              <c:numCache>
                <c:formatCode>General</c:formatCode>
                <c:ptCount val="3"/>
                <c:pt idx="0">
                  <c:v>8</c:v>
                </c:pt>
                <c:pt idx="1">
                  <c:v>6</c:v>
                </c:pt>
                <c:pt idx="2">
                  <c:v>6</c:v>
                </c:pt>
              </c:numCache>
            </c:numRef>
          </c:val>
          <c:extLst>
            <c:ext xmlns:c16="http://schemas.microsoft.com/office/drawing/2014/chart" uri="{C3380CC4-5D6E-409C-BE32-E72D297353CC}">
              <c16:uniqueId val="{00000000-3C20-4243-AC3F-43665A827F1E}"/>
            </c:ext>
          </c:extLst>
        </c:ser>
        <c:ser>
          <c:idx val="1"/>
          <c:order val="1"/>
          <c:tx>
            <c:strRef>
              <c:f>Sheet1!$C$1</c:f>
              <c:strCache>
                <c:ptCount val="1"/>
                <c:pt idx="0">
                  <c:v>Men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2023</c:v>
                </c:pt>
                <c:pt idx="1">
                  <c:v>2021</c:v>
                </c:pt>
                <c:pt idx="2">
                  <c:v>2023 LGA Benchmark</c:v>
                </c:pt>
              </c:strCache>
            </c:strRef>
          </c:cat>
          <c:val>
            <c:numRef>
              <c:f>Sheet1!$C$2:$C$4</c:f>
              <c:numCache>
                <c:formatCode>General</c:formatCode>
                <c:ptCount val="3"/>
                <c:pt idx="0">
                  <c:v>6</c:v>
                </c:pt>
                <c:pt idx="1">
                  <c:v>4</c:v>
                </c:pt>
                <c:pt idx="2">
                  <c:v>5</c:v>
                </c:pt>
              </c:numCache>
            </c:numRef>
          </c:val>
          <c:extLst>
            <c:ext xmlns:c16="http://schemas.microsoft.com/office/drawing/2014/chart" uri="{C3380CC4-5D6E-409C-BE32-E72D297353CC}">
              <c16:uniqueId val="{00000001-3C20-4243-AC3F-43665A827F1E}"/>
            </c:ext>
          </c:extLst>
        </c:ser>
        <c:ser>
          <c:idx val="2"/>
          <c:order val="2"/>
          <c:tx>
            <c:strRef>
              <c:f>Sheet1!$D$1</c:f>
              <c:strCache>
                <c:ptCount val="1"/>
                <c:pt idx="0">
                  <c:v>Women</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2023</c:v>
                </c:pt>
                <c:pt idx="1">
                  <c:v>2021</c:v>
                </c:pt>
                <c:pt idx="2">
                  <c:v>2023 LGA Benchmark</c:v>
                </c:pt>
              </c:strCache>
            </c:strRef>
          </c:cat>
          <c:val>
            <c:numRef>
              <c:f>Sheet1!$D$2:$D$4</c:f>
              <c:numCache>
                <c:formatCode>General</c:formatCode>
                <c:ptCount val="3"/>
                <c:pt idx="0">
                  <c:v>7</c:v>
                </c:pt>
                <c:pt idx="1">
                  <c:v>6</c:v>
                </c:pt>
                <c:pt idx="2">
                  <c:v>6</c:v>
                </c:pt>
              </c:numCache>
            </c:numRef>
          </c:val>
          <c:extLst>
            <c:ext xmlns:c16="http://schemas.microsoft.com/office/drawing/2014/chart" uri="{C3380CC4-5D6E-409C-BE32-E72D297353CC}">
              <c16:uniqueId val="{00000002-3C20-4243-AC3F-43665A827F1E}"/>
            </c:ext>
          </c:extLst>
        </c:ser>
        <c:ser>
          <c:idx val="3"/>
          <c:order val="3"/>
          <c:tx>
            <c:strRef>
              <c:f>Sheet1!$E$1</c:f>
              <c:strCache>
                <c:ptCount val="1"/>
                <c:pt idx="0">
                  <c:v>Self-described</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2023</c:v>
                </c:pt>
                <c:pt idx="1">
                  <c:v>2021</c:v>
                </c:pt>
                <c:pt idx="2">
                  <c:v>2023 LGA Benchmark</c:v>
                </c:pt>
              </c:strCache>
            </c:strRef>
          </c:cat>
          <c:val>
            <c:numRef>
              <c:f>Sheet1!$E$2:$E$4</c:f>
              <c:numCache>
                <c:formatCode>General</c:formatCode>
                <c:ptCount val="3"/>
                <c:pt idx="0">
                  <c:v>44</c:v>
                </c:pt>
                <c:pt idx="1">
                  <c:v>12</c:v>
                </c:pt>
                <c:pt idx="2">
                  <c:v>13</c:v>
                </c:pt>
              </c:numCache>
            </c:numRef>
          </c:val>
          <c:extLst>
            <c:ext xmlns:c16="http://schemas.microsoft.com/office/drawing/2014/chart" uri="{C3380CC4-5D6E-409C-BE32-E72D297353CC}">
              <c16:uniqueId val="{00000003-3C20-4243-AC3F-43665A827F1E}"/>
            </c:ext>
          </c:extLst>
        </c:ser>
        <c:dLbls>
          <c:dLblPos val="outEnd"/>
          <c:showLegendKey val="0"/>
          <c:showVal val="1"/>
          <c:showCatName val="0"/>
          <c:showSerName val="0"/>
          <c:showPercent val="0"/>
          <c:showBubbleSize val="0"/>
        </c:dLbls>
        <c:gapWidth val="100"/>
        <c:overlap val="-24"/>
        <c:axId val="431660272"/>
        <c:axId val="431662192"/>
      </c:barChart>
      <c:catAx>
        <c:axId val="431660272"/>
        <c:scaling>
          <c:orientation val="minMax"/>
        </c:scaling>
        <c:delete val="0"/>
        <c:axPos val="b"/>
        <c:numFmt formatCode="General" sourceLinked="1"/>
        <c:majorTickMark val="none"/>
        <c:minorTickMark val="none"/>
        <c:tickLblPos val="nextTo"/>
        <c:spPr>
          <a:noFill/>
          <a:ln w="9525" cap="flat" cmpd="sng" algn="ctr">
            <a:solidFill>
              <a:schemeClr val="accent2"/>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431662192"/>
        <c:crosses val="autoZero"/>
        <c:auto val="1"/>
        <c:lblAlgn val="ctr"/>
        <c:lblOffset val="100"/>
        <c:noMultiLvlLbl val="0"/>
      </c:catAx>
      <c:valAx>
        <c:axId val="431662192"/>
        <c:scaling>
          <c:orientation val="minMax"/>
        </c:scaling>
        <c:delete val="1"/>
        <c:axPos val="l"/>
        <c:numFmt formatCode="General" sourceLinked="1"/>
        <c:majorTickMark val="none"/>
        <c:minorTickMark val="none"/>
        <c:tickLblPos val="nextTo"/>
        <c:crossAx val="431660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2">
          <a:lumMod val="50000"/>
        </a:schemeClr>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1" i="0" u="none" strike="noStrike" kern="1200" baseline="0">
                <a:solidFill>
                  <a:schemeClr val="tx2"/>
                </a:solidFill>
                <a:latin typeface="+mn-lt"/>
                <a:ea typeface="+mn-ea"/>
                <a:cs typeface="+mn-cs"/>
              </a:defRPr>
            </a:pPr>
            <a:r>
              <a:rPr lang="en-AU" dirty="0"/>
              <a:t>Percentage who experienced Discrimination: Details</a:t>
            </a:r>
          </a:p>
        </c:rich>
      </c:tx>
      <c:layout>
        <c:manualLayout>
          <c:xMode val="edge"/>
          <c:yMode val="edge"/>
          <c:x val="0.28312695998028331"/>
          <c:y val="0"/>
        </c:manualLayout>
      </c:layout>
      <c:overlay val="0"/>
      <c:spPr>
        <a:noFill/>
        <a:ln>
          <a:noFill/>
        </a:ln>
        <a:effectLst/>
      </c:spPr>
      <c:txPr>
        <a:bodyPr rot="0" spcFirstLastPara="1" vertOverflow="ellipsis" vert="horz" wrap="square" anchor="ctr" anchorCtr="1"/>
        <a:lstStyle/>
        <a:p>
          <a:pPr>
            <a:defRPr sz="96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50807584114492599"/>
          <c:y val="8.0944549508222385E-2"/>
          <c:w val="0.49112750388809095"/>
          <c:h val="0.82123716311974027"/>
        </c:manualLayout>
      </c:layout>
      <c:barChart>
        <c:barDir val="bar"/>
        <c:grouping val="clustered"/>
        <c:varyColors val="0"/>
        <c:ser>
          <c:idx val="0"/>
          <c:order val="0"/>
          <c:tx>
            <c:strRef>
              <c:f>Sheet1!$B$1</c:f>
              <c:strCache>
                <c:ptCount val="1"/>
                <c:pt idx="0">
                  <c:v>All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Sheet1!$A$2:$A$9</c:f>
              <c:strCache>
                <c:ptCount val="8"/>
                <c:pt idx="0">
                  <c:v>Denied pay or conditions offered by employer</c:v>
                </c:pt>
                <c:pt idx="1">
                  <c:v>Denied access to leave</c:v>
                </c:pt>
                <c:pt idx="2">
                  <c:v>Employment security - threats of dismissal or termination</c:v>
                </c:pt>
                <c:pt idx="3">
                  <c:v>Other</c:v>
                </c:pt>
                <c:pt idx="4">
                  <c:v>Denied flexible work arrangements or other adjustments</c:v>
                </c:pt>
                <c:pt idx="5">
                  <c:v>Denied opportunities for transfer/secondment</c:v>
                </c:pt>
                <c:pt idx="6">
                  <c:v>Denied opportunities for training or professional development</c:v>
                </c:pt>
                <c:pt idx="7">
                  <c:v>Denied opportunities for promotion</c:v>
                </c:pt>
              </c:strCache>
            </c:strRef>
          </c:cat>
          <c:val>
            <c:numRef>
              <c:f>Sheet1!$B$2:$B$9</c:f>
              <c:numCache>
                <c:formatCode>0%</c:formatCode>
                <c:ptCount val="8"/>
                <c:pt idx="0">
                  <c:v>0.1111111111111111</c:v>
                </c:pt>
                <c:pt idx="1">
                  <c:v>0.18518518518518517</c:v>
                </c:pt>
                <c:pt idx="2">
                  <c:v>0.18518518518518517</c:v>
                </c:pt>
                <c:pt idx="3">
                  <c:v>0.22222222222222221</c:v>
                </c:pt>
                <c:pt idx="4">
                  <c:v>0.22222222222222221</c:v>
                </c:pt>
                <c:pt idx="5">
                  <c:v>0.29629629629629628</c:v>
                </c:pt>
                <c:pt idx="6">
                  <c:v>0.44444444444444442</c:v>
                </c:pt>
                <c:pt idx="7">
                  <c:v>0.48148148148148145</c:v>
                </c:pt>
              </c:numCache>
            </c:numRef>
          </c:val>
          <c:extLst>
            <c:ext xmlns:c16="http://schemas.microsoft.com/office/drawing/2014/chart" uri="{C3380CC4-5D6E-409C-BE32-E72D297353CC}">
              <c16:uniqueId val="{00000000-06AC-4057-BCC7-23010DB41AD8}"/>
            </c:ext>
          </c:extLst>
        </c:ser>
        <c:ser>
          <c:idx val="1"/>
          <c:order val="1"/>
          <c:tx>
            <c:strRef>
              <c:f>Sheet1!$C$1</c:f>
              <c:strCache>
                <c:ptCount val="1"/>
                <c:pt idx="0">
                  <c:v>Men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Sheet1!$A$2:$A$9</c:f>
              <c:strCache>
                <c:ptCount val="8"/>
                <c:pt idx="0">
                  <c:v>Denied pay or conditions offered by employer</c:v>
                </c:pt>
                <c:pt idx="1">
                  <c:v>Denied access to leave</c:v>
                </c:pt>
                <c:pt idx="2">
                  <c:v>Employment security - threats of dismissal or termination</c:v>
                </c:pt>
                <c:pt idx="3">
                  <c:v>Other</c:v>
                </c:pt>
                <c:pt idx="4">
                  <c:v>Denied flexible work arrangements or other adjustments</c:v>
                </c:pt>
                <c:pt idx="5">
                  <c:v>Denied opportunities for transfer/secondment</c:v>
                </c:pt>
                <c:pt idx="6">
                  <c:v>Denied opportunities for training or professional development</c:v>
                </c:pt>
                <c:pt idx="7">
                  <c:v>Denied opportunities for promotion</c:v>
                </c:pt>
              </c:strCache>
            </c:strRef>
          </c:cat>
          <c:val>
            <c:numRef>
              <c:f>Sheet1!$C$2:$C$9</c:f>
              <c:numCache>
                <c:formatCode>General</c:formatCode>
                <c:ptCount val="8"/>
              </c:numCache>
            </c:numRef>
          </c:val>
          <c:extLst>
            <c:ext xmlns:c16="http://schemas.microsoft.com/office/drawing/2014/chart" uri="{C3380CC4-5D6E-409C-BE32-E72D297353CC}">
              <c16:uniqueId val="{00000001-06AC-4057-BCC7-23010DB41AD8}"/>
            </c:ext>
          </c:extLst>
        </c:ser>
        <c:ser>
          <c:idx val="2"/>
          <c:order val="2"/>
          <c:tx>
            <c:strRef>
              <c:f>Sheet1!$D$1</c:f>
              <c:strCache>
                <c:ptCount val="1"/>
                <c:pt idx="0">
                  <c:v>Women</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Sheet1!$A$2:$A$9</c:f>
              <c:strCache>
                <c:ptCount val="8"/>
                <c:pt idx="0">
                  <c:v>Denied pay or conditions offered by employer</c:v>
                </c:pt>
                <c:pt idx="1">
                  <c:v>Denied access to leave</c:v>
                </c:pt>
                <c:pt idx="2">
                  <c:v>Employment security - threats of dismissal or termination</c:v>
                </c:pt>
                <c:pt idx="3">
                  <c:v>Other</c:v>
                </c:pt>
                <c:pt idx="4">
                  <c:v>Denied flexible work arrangements or other adjustments</c:v>
                </c:pt>
                <c:pt idx="5">
                  <c:v>Denied opportunities for transfer/secondment</c:v>
                </c:pt>
                <c:pt idx="6">
                  <c:v>Denied opportunities for training or professional development</c:v>
                </c:pt>
                <c:pt idx="7">
                  <c:v>Denied opportunities for promotion</c:v>
                </c:pt>
              </c:strCache>
            </c:strRef>
          </c:cat>
          <c:val>
            <c:numRef>
              <c:f>Sheet1!$D$2:$D$9</c:f>
              <c:numCache>
                <c:formatCode>0%</c:formatCode>
                <c:ptCount val="8"/>
                <c:pt idx="0">
                  <c:v>0.125</c:v>
                </c:pt>
                <c:pt idx="1">
                  <c:v>0.125</c:v>
                </c:pt>
                <c:pt idx="2">
                  <c:v>0.25</c:v>
                </c:pt>
                <c:pt idx="3">
                  <c:v>0.3125</c:v>
                </c:pt>
                <c:pt idx="4">
                  <c:v>0.1875</c:v>
                </c:pt>
                <c:pt idx="5">
                  <c:v>0.1875</c:v>
                </c:pt>
                <c:pt idx="6">
                  <c:v>0.3125</c:v>
                </c:pt>
                <c:pt idx="7">
                  <c:v>0.3125</c:v>
                </c:pt>
              </c:numCache>
            </c:numRef>
          </c:val>
          <c:extLst>
            <c:ext xmlns:c16="http://schemas.microsoft.com/office/drawing/2014/chart" uri="{C3380CC4-5D6E-409C-BE32-E72D297353CC}">
              <c16:uniqueId val="{00000002-06AC-4057-BCC7-23010DB41AD8}"/>
            </c:ext>
          </c:extLst>
        </c:ser>
        <c:ser>
          <c:idx val="3"/>
          <c:order val="3"/>
          <c:tx>
            <c:strRef>
              <c:f>Sheet1!$E$1</c:f>
              <c:strCache>
                <c:ptCount val="1"/>
                <c:pt idx="0">
                  <c:v>Self-described</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Sheet1!$A$2:$A$9</c:f>
              <c:strCache>
                <c:ptCount val="8"/>
                <c:pt idx="0">
                  <c:v>Denied pay or conditions offered by employer</c:v>
                </c:pt>
                <c:pt idx="1">
                  <c:v>Denied access to leave</c:v>
                </c:pt>
                <c:pt idx="2">
                  <c:v>Employment security - threats of dismissal or termination</c:v>
                </c:pt>
                <c:pt idx="3">
                  <c:v>Other</c:v>
                </c:pt>
                <c:pt idx="4">
                  <c:v>Denied flexible work arrangements or other adjustments</c:v>
                </c:pt>
                <c:pt idx="5">
                  <c:v>Denied opportunities for transfer/secondment</c:v>
                </c:pt>
                <c:pt idx="6">
                  <c:v>Denied opportunities for training or professional development</c:v>
                </c:pt>
                <c:pt idx="7">
                  <c:v>Denied opportunities for promotion</c:v>
                </c:pt>
              </c:strCache>
            </c:strRef>
          </c:cat>
          <c:val>
            <c:numRef>
              <c:f>Sheet1!$E$2:$E$9</c:f>
              <c:numCache>
                <c:formatCode>General</c:formatCode>
                <c:ptCount val="8"/>
              </c:numCache>
            </c:numRef>
          </c:val>
          <c:extLst>
            <c:ext xmlns:c16="http://schemas.microsoft.com/office/drawing/2014/chart" uri="{C3380CC4-5D6E-409C-BE32-E72D297353CC}">
              <c16:uniqueId val="{00000003-06AC-4057-BCC7-23010DB41AD8}"/>
            </c:ext>
          </c:extLst>
        </c:ser>
        <c:dLbls>
          <c:dLblPos val="outEnd"/>
          <c:showLegendKey val="0"/>
          <c:showVal val="1"/>
          <c:showCatName val="0"/>
          <c:showSerName val="0"/>
          <c:showPercent val="0"/>
          <c:showBubbleSize val="0"/>
        </c:dLbls>
        <c:gapWidth val="20"/>
        <c:overlap val="43"/>
        <c:axId val="431660272"/>
        <c:axId val="431662192"/>
      </c:barChart>
      <c:catAx>
        <c:axId val="431660272"/>
        <c:scaling>
          <c:orientation val="minMax"/>
        </c:scaling>
        <c:delete val="0"/>
        <c:axPos val="l"/>
        <c:numFmt formatCode="General" sourceLinked="1"/>
        <c:majorTickMark val="none"/>
        <c:minorTickMark val="none"/>
        <c:tickLblPos val="nextTo"/>
        <c:spPr>
          <a:noFill/>
          <a:ln w="9525" cap="flat" cmpd="sng" algn="ctr">
            <a:solidFill>
              <a:schemeClr val="accent2"/>
            </a:solidFill>
            <a:round/>
          </a:ln>
          <a:effectLst/>
        </c:spPr>
        <c:txPr>
          <a:bodyPr rot="-6000000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crossAx val="431662192"/>
        <c:crosses val="autoZero"/>
        <c:auto val="1"/>
        <c:lblAlgn val="ctr"/>
        <c:lblOffset val="100"/>
        <c:noMultiLvlLbl val="0"/>
      </c:catAx>
      <c:valAx>
        <c:axId val="431662192"/>
        <c:scaling>
          <c:orientation val="minMax"/>
        </c:scaling>
        <c:delete val="1"/>
        <c:axPos val="b"/>
        <c:numFmt formatCode="0%" sourceLinked="1"/>
        <c:majorTickMark val="none"/>
        <c:minorTickMark val="none"/>
        <c:tickLblPos val="nextTo"/>
        <c:crossAx val="431660272"/>
        <c:crosses val="autoZero"/>
        <c:crossBetween val="between"/>
      </c:valAx>
      <c:spPr>
        <a:noFill/>
        <a:ln>
          <a:noFill/>
        </a:ln>
        <a:effectLst/>
      </c:spPr>
    </c:plotArea>
    <c:legend>
      <c:legendPos val="b"/>
      <c:layout>
        <c:manualLayout>
          <c:xMode val="edge"/>
          <c:yMode val="edge"/>
          <c:x val="0.3333689139690823"/>
          <c:y val="0.91090281598226208"/>
          <c:w val="0.3505312449539803"/>
          <c:h val="7.85190824371446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solidFill>
        <a:schemeClr val="accent2">
          <a:lumMod val="50000"/>
        </a:schemeClr>
      </a:solidFill>
    </a:ln>
    <a:effectLst/>
  </c:spPr>
  <c:txPr>
    <a:bodyPr/>
    <a:lstStyle/>
    <a:p>
      <a:pPr>
        <a:defRPr sz="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100" b="1" i="0" u="none" strike="noStrike" kern="1200" baseline="0">
                <a:solidFill>
                  <a:schemeClr val="tx2"/>
                </a:solidFill>
                <a:latin typeface="+mn-lt"/>
                <a:ea typeface="+mn-ea"/>
                <a:cs typeface="+mn-cs"/>
              </a:defRPr>
            </a:pPr>
            <a:r>
              <a:rPr lang="en-AU" sz="1100" dirty="0"/>
              <a:t>Percentage who experienced</a:t>
            </a:r>
            <a:r>
              <a:rPr lang="en-AU" sz="1100" baseline="0" dirty="0"/>
              <a:t> Bullying</a:t>
            </a:r>
            <a:endParaRPr lang="en-AU" sz="1100" dirty="0"/>
          </a:p>
        </c:rich>
      </c:tx>
      <c:layout>
        <c:manualLayout>
          <c:xMode val="edge"/>
          <c:yMode val="edge"/>
          <c:x val="0.11475357058326965"/>
          <c:y val="5.8678911307518617E-3"/>
        </c:manualLayout>
      </c:layout>
      <c:overlay val="0"/>
      <c:spPr>
        <a:noFill/>
        <a:ln>
          <a:noFill/>
        </a:ln>
        <a:effectLst/>
      </c:spPr>
      <c:txPr>
        <a:bodyPr rot="0" spcFirstLastPara="1" vertOverflow="ellipsis" vert="horz" wrap="square" anchor="ctr" anchorCtr="0"/>
        <a:lstStyle/>
        <a:p>
          <a:pPr>
            <a:defRPr sz="11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3.1017658972718225E-2"/>
          <c:y val="0.24119337484695039"/>
          <c:w val="0.93796468205456351"/>
          <c:h val="0.53594631957057703"/>
        </c:manualLayout>
      </c:layout>
      <c:barChart>
        <c:barDir val="col"/>
        <c:grouping val="clustered"/>
        <c:varyColors val="0"/>
        <c:ser>
          <c:idx val="0"/>
          <c:order val="0"/>
          <c:tx>
            <c:strRef>
              <c:f>Sheet1!$B$1</c:f>
              <c:strCache>
                <c:ptCount val="1"/>
                <c:pt idx="0">
                  <c:v>All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2023</c:v>
                </c:pt>
                <c:pt idx="1">
                  <c:v>2021</c:v>
                </c:pt>
                <c:pt idx="2">
                  <c:v>2023 LGA Benchmark</c:v>
                </c:pt>
              </c:strCache>
            </c:strRef>
          </c:cat>
          <c:val>
            <c:numRef>
              <c:f>Sheet1!$B$2:$B$4</c:f>
              <c:numCache>
                <c:formatCode>General</c:formatCode>
                <c:ptCount val="3"/>
                <c:pt idx="0">
                  <c:v>17</c:v>
                </c:pt>
                <c:pt idx="1">
                  <c:v>23</c:v>
                </c:pt>
                <c:pt idx="2">
                  <c:v>14</c:v>
                </c:pt>
              </c:numCache>
            </c:numRef>
          </c:val>
          <c:extLst>
            <c:ext xmlns:c16="http://schemas.microsoft.com/office/drawing/2014/chart" uri="{C3380CC4-5D6E-409C-BE32-E72D297353CC}">
              <c16:uniqueId val="{00000000-D0DA-40AF-A449-E080F4E9055C}"/>
            </c:ext>
          </c:extLst>
        </c:ser>
        <c:ser>
          <c:idx val="1"/>
          <c:order val="1"/>
          <c:tx>
            <c:strRef>
              <c:f>Sheet1!$C$1</c:f>
              <c:strCache>
                <c:ptCount val="1"/>
                <c:pt idx="0">
                  <c:v>Men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2023</c:v>
                </c:pt>
                <c:pt idx="1">
                  <c:v>2021</c:v>
                </c:pt>
                <c:pt idx="2">
                  <c:v>2023 LGA Benchmark</c:v>
                </c:pt>
              </c:strCache>
            </c:strRef>
          </c:cat>
          <c:val>
            <c:numRef>
              <c:f>Sheet1!$C$2:$C$4</c:f>
              <c:numCache>
                <c:formatCode>General</c:formatCode>
                <c:ptCount val="3"/>
                <c:pt idx="0">
                  <c:v>8</c:v>
                </c:pt>
                <c:pt idx="1">
                  <c:v>18</c:v>
                </c:pt>
                <c:pt idx="2">
                  <c:v>12</c:v>
                </c:pt>
              </c:numCache>
            </c:numRef>
          </c:val>
          <c:extLst>
            <c:ext xmlns:c16="http://schemas.microsoft.com/office/drawing/2014/chart" uri="{C3380CC4-5D6E-409C-BE32-E72D297353CC}">
              <c16:uniqueId val="{00000001-D0DA-40AF-A449-E080F4E9055C}"/>
            </c:ext>
          </c:extLst>
        </c:ser>
        <c:ser>
          <c:idx val="2"/>
          <c:order val="2"/>
          <c:tx>
            <c:strRef>
              <c:f>Sheet1!$D$1</c:f>
              <c:strCache>
                <c:ptCount val="1"/>
                <c:pt idx="0">
                  <c:v>Women</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2023</c:v>
                </c:pt>
                <c:pt idx="1">
                  <c:v>2021</c:v>
                </c:pt>
                <c:pt idx="2">
                  <c:v>2023 LGA Benchmark</c:v>
                </c:pt>
              </c:strCache>
            </c:strRef>
          </c:cat>
          <c:val>
            <c:numRef>
              <c:f>Sheet1!$D$2:$D$4</c:f>
              <c:numCache>
                <c:formatCode>General</c:formatCode>
                <c:ptCount val="3"/>
                <c:pt idx="0">
                  <c:v>16</c:v>
                </c:pt>
                <c:pt idx="1">
                  <c:v>20</c:v>
                </c:pt>
                <c:pt idx="2">
                  <c:v>14</c:v>
                </c:pt>
              </c:numCache>
            </c:numRef>
          </c:val>
          <c:extLst>
            <c:ext xmlns:c16="http://schemas.microsoft.com/office/drawing/2014/chart" uri="{C3380CC4-5D6E-409C-BE32-E72D297353CC}">
              <c16:uniqueId val="{00000002-D0DA-40AF-A449-E080F4E9055C}"/>
            </c:ext>
          </c:extLst>
        </c:ser>
        <c:ser>
          <c:idx val="3"/>
          <c:order val="3"/>
          <c:tx>
            <c:strRef>
              <c:f>Sheet1!$E$1</c:f>
              <c:strCache>
                <c:ptCount val="1"/>
                <c:pt idx="0">
                  <c:v>Self-described</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2023</c:v>
                </c:pt>
                <c:pt idx="1">
                  <c:v>2021</c:v>
                </c:pt>
                <c:pt idx="2">
                  <c:v>2023 LGA Benchmark</c:v>
                </c:pt>
              </c:strCache>
            </c:strRef>
          </c:cat>
          <c:val>
            <c:numRef>
              <c:f>Sheet1!$E$2:$E$4</c:f>
              <c:numCache>
                <c:formatCode>General</c:formatCode>
                <c:ptCount val="3"/>
                <c:pt idx="0">
                  <c:v>69</c:v>
                </c:pt>
                <c:pt idx="1">
                  <c:v>54</c:v>
                </c:pt>
                <c:pt idx="2">
                  <c:v>27</c:v>
                </c:pt>
              </c:numCache>
            </c:numRef>
          </c:val>
          <c:extLst>
            <c:ext xmlns:c16="http://schemas.microsoft.com/office/drawing/2014/chart" uri="{C3380CC4-5D6E-409C-BE32-E72D297353CC}">
              <c16:uniqueId val="{00000003-D0DA-40AF-A449-E080F4E9055C}"/>
            </c:ext>
          </c:extLst>
        </c:ser>
        <c:dLbls>
          <c:dLblPos val="outEnd"/>
          <c:showLegendKey val="0"/>
          <c:showVal val="1"/>
          <c:showCatName val="0"/>
          <c:showSerName val="0"/>
          <c:showPercent val="0"/>
          <c:showBubbleSize val="0"/>
        </c:dLbls>
        <c:gapWidth val="100"/>
        <c:overlap val="-24"/>
        <c:axId val="431660272"/>
        <c:axId val="431662192"/>
      </c:barChart>
      <c:catAx>
        <c:axId val="431660272"/>
        <c:scaling>
          <c:orientation val="minMax"/>
        </c:scaling>
        <c:delete val="0"/>
        <c:axPos val="b"/>
        <c:numFmt formatCode="General" sourceLinked="1"/>
        <c:majorTickMark val="none"/>
        <c:minorTickMark val="none"/>
        <c:tickLblPos val="nextTo"/>
        <c:spPr>
          <a:noFill/>
          <a:ln w="9525" cap="flat" cmpd="sng" algn="ctr">
            <a:solidFill>
              <a:schemeClr val="accent2"/>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431662192"/>
        <c:crosses val="autoZero"/>
        <c:auto val="1"/>
        <c:lblAlgn val="ctr"/>
        <c:lblOffset val="100"/>
        <c:noMultiLvlLbl val="0"/>
      </c:catAx>
      <c:valAx>
        <c:axId val="431662192"/>
        <c:scaling>
          <c:orientation val="minMax"/>
        </c:scaling>
        <c:delete val="1"/>
        <c:axPos val="l"/>
        <c:numFmt formatCode="General" sourceLinked="1"/>
        <c:majorTickMark val="none"/>
        <c:minorTickMark val="none"/>
        <c:tickLblPos val="nextTo"/>
        <c:crossAx val="431660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2">
          <a:lumMod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withinLinearReversed" id="22">
  <a:schemeClr val="accent2"/>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0031E-DBC6-4D1A-9BF4-91E77CF773EC}" type="doc">
      <dgm:prSet loTypeId="urn:microsoft.com/office/officeart/2016/7/layout/LinearArrowProcessNumbered" loCatId="process" qsTypeId="urn:microsoft.com/office/officeart/2005/8/quickstyle/simple1" qsCatId="simple" csTypeId="urn:microsoft.com/office/officeart/2005/8/colors/accent2_2" csCatId="accent2" phldr="1"/>
      <dgm:spPr/>
      <dgm:t>
        <a:bodyPr/>
        <a:lstStyle/>
        <a:p>
          <a:endParaRPr lang="en-US"/>
        </a:p>
      </dgm:t>
    </dgm:pt>
    <dgm:pt modelId="{12753591-F82D-4745-A37F-F76748102873}">
      <dgm:prSet custT="1"/>
      <dgm:spPr>
        <a:solidFill>
          <a:schemeClr val="accent2">
            <a:tint val="40000"/>
            <a:hueOff val="0"/>
            <a:satOff val="0"/>
            <a:lumOff val="0"/>
            <a:alpha val="93000"/>
          </a:schemeClr>
        </a:solidFill>
      </dgm:spPr>
      <dgm:t>
        <a:bodyPr tIns="108000" bIns="144000" anchor="ctr" anchorCtr="0"/>
        <a:lstStyle/>
        <a:p>
          <a:r>
            <a:rPr lang="en-AU" sz="1400">
              <a:solidFill>
                <a:schemeClr val="accent2">
                  <a:lumMod val="75000"/>
                </a:schemeClr>
              </a:solidFill>
            </a:rPr>
            <a:t>Continue to implement Gender Impact Assessments (GIA) as per legislative requirements</a:t>
          </a:r>
          <a:endParaRPr lang="en-US" sz="1400" dirty="0">
            <a:solidFill>
              <a:schemeClr val="accent2">
                <a:lumMod val="75000"/>
              </a:schemeClr>
            </a:solidFill>
          </a:endParaRPr>
        </a:p>
      </dgm:t>
    </dgm:pt>
    <dgm:pt modelId="{F8EC9A19-B9AC-44F3-A1A3-DB4C2C29654E}" type="parTrans" cxnId="{69E810FB-1558-4E27-A0A3-F08E353E8306}">
      <dgm:prSet/>
      <dgm:spPr/>
      <dgm:t>
        <a:bodyPr/>
        <a:lstStyle/>
        <a:p>
          <a:endParaRPr lang="en-US">
            <a:solidFill>
              <a:schemeClr val="tx1">
                <a:lumMod val="75000"/>
              </a:schemeClr>
            </a:solidFill>
          </a:endParaRPr>
        </a:p>
      </dgm:t>
    </dgm:pt>
    <dgm:pt modelId="{328DC48B-2C44-46D5-8218-D7867F74F625}" type="sibTrans" cxnId="{69E810FB-1558-4E27-A0A3-F08E353E8306}">
      <dgm:prSet phldrT="1" phldr="0"/>
      <dgm:spPr/>
      <dgm:t>
        <a:bodyPr/>
        <a:lstStyle/>
        <a:p>
          <a:r>
            <a:rPr lang="en-US"/>
            <a:t>1</a:t>
          </a:r>
          <a:endParaRPr lang="en-US" dirty="0"/>
        </a:p>
      </dgm:t>
    </dgm:pt>
    <dgm:pt modelId="{D5BD7316-2DED-429D-965C-3E4A685703F7}">
      <dgm:prSet custT="1"/>
      <dgm:spPr>
        <a:solidFill>
          <a:schemeClr val="accent2">
            <a:tint val="40000"/>
            <a:hueOff val="0"/>
            <a:satOff val="0"/>
            <a:lumOff val="0"/>
            <a:alpha val="93000"/>
          </a:schemeClr>
        </a:solidFill>
      </dgm:spPr>
      <dgm:t>
        <a:bodyPr tIns="108000" bIns="144000" anchor="ctr" anchorCtr="0"/>
        <a:lstStyle/>
        <a:p>
          <a:r>
            <a:rPr lang="en-AU" sz="1400" dirty="0">
              <a:solidFill>
                <a:schemeClr val="accent2">
                  <a:lumMod val="75000"/>
                </a:schemeClr>
              </a:solidFill>
            </a:rPr>
            <a:t>Continue to implement the GEAP and monitor targets</a:t>
          </a:r>
          <a:endParaRPr lang="en-US" sz="1400" dirty="0">
            <a:solidFill>
              <a:schemeClr val="accent2">
                <a:lumMod val="75000"/>
              </a:schemeClr>
            </a:solidFill>
          </a:endParaRPr>
        </a:p>
      </dgm:t>
    </dgm:pt>
    <dgm:pt modelId="{ED699141-1F4A-43F5-A7FD-EAE1C55F98AE}" type="parTrans" cxnId="{ED0B78B9-37FD-4F14-9154-1922FADBFE97}">
      <dgm:prSet/>
      <dgm:spPr/>
      <dgm:t>
        <a:bodyPr/>
        <a:lstStyle/>
        <a:p>
          <a:endParaRPr lang="en-US">
            <a:solidFill>
              <a:schemeClr val="tx1">
                <a:lumMod val="75000"/>
              </a:schemeClr>
            </a:solidFill>
          </a:endParaRPr>
        </a:p>
      </dgm:t>
    </dgm:pt>
    <dgm:pt modelId="{A596149B-6552-4452-9248-FB475D43A816}" type="sibTrans" cxnId="{ED0B78B9-37FD-4F14-9154-1922FADBFE97}">
      <dgm:prSet phldrT="2" phldr="0"/>
      <dgm:spPr/>
      <dgm:t>
        <a:bodyPr/>
        <a:lstStyle/>
        <a:p>
          <a:r>
            <a:rPr lang="en-US"/>
            <a:t>2</a:t>
          </a:r>
        </a:p>
      </dgm:t>
    </dgm:pt>
    <dgm:pt modelId="{0983269F-3842-4CA1-A06E-0EC68F9E4E12}">
      <dgm:prSet custT="1"/>
      <dgm:spPr>
        <a:solidFill>
          <a:schemeClr val="accent2">
            <a:tint val="40000"/>
            <a:hueOff val="0"/>
            <a:satOff val="0"/>
            <a:lumOff val="0"/>
            <a:alpha val="93000"/>
          </a:schemeClr>
        </a:solidFill>
      </dgm:spPr>
      <dgm:t>
        <a:bodyPr tIns="108000" bIns="144000" anchor="ctr" anchorCtr="0"/>
        <a:lstStyle/>
        <a:p>
          <a:r>
            <a:rPr lang="en-AU" sz="1400" dirty="0">
              <a:solidFill>
                <a:schemeClr val="accent2">
                  <a:lumMod val="75000"/>
                </a:schemeClr>
              </a:solidFill>
            </a:rPr>
            <a:t>Explore if opportunities exist to alter gender composition of our governing body </a:t>
          </a:r>
          <a:endParaRPr lang="en-US" sz="1400" dirty="0">
            <a:solidFill>
              <a:schemeClr val="accent2">
                <a:lumMod val="75000"/>
              </a:schemeClr>
            </a:solidFill>
          </a:endParaRPr>
        </a:p>
      </dgm:t>
    </dgm:pt>
    <dgm:pt modelId="{78CAFC86-ACF7-4A67-A861-1F688EB25A4B}" type="parTrans" cxnId="{337CEDAE-916E-4D40-B3E0-ED024DEFC7E6}">
      <dgm:prSet/>
      <dgm:spPr/>
      <dgm:t>
        <a:bodyPr/>
        <a:lstStyle/>
        <a:p>
          <a:endParaRPr lang="en-US">
            <a:solidFill>
              <a:schemeClr val="tx1">
                <a:lumMod val="75000"/>
              </a:schemeClr>
            </a:solidFill>
          </a:endParaRPr>
        </a:p>
      </dgm:t>
    </dgm:pt>
    <dgm:pt modelId="{3C13CB40-4E22-4CA9-AF40-DECFED9E8759}" type="sibTrans" cxnId="{337CEDAE-916E-4D40-B3E0-ED024DEFC7E6}">
      <dgm:prSet phldrT="3" phldr="0"/>
      <dgm:spPr/>
      <dgm:t>
        <a:bodyPr/>
        <a:lstStyle/>
        <a:p>
          <a:r>
            <a:rPr lang="en-US"/>
            <a:t>3</a:t>
          </a:r>
        </a:p>
      </dgm:t>
    </dgm:pt>
    <dgm:pt modelId="{1BE80A4B-4A44-464A-9782-C34C1C263E66}">
      <dgm:prSet custT="1"/>
      <dgm:spPr>
        <a:solidFill>
          <a:schemeClr val="accent2">
            <a:tint val="40000"/>
            <a:hueOff val="0"/>
            <a:satOff val="0"/>
            <a:lumOff val="0"/>
            <a:alpha val="93000"/>
          </a:schemeClr>
        </a:solidFill>
      </dgm:spPr>
      <dgm:t>
        <a:bodyPr tIns="108000" bIns="144000" anchor="ctr" anchorCtr="0"/>
        <a:lstStyle/>
        <a:p>
          <a:r>
            <a:rPr lang="en-AU" sz="1200" dirty="0">
              <a:solidFill>
                <a:schemeClr val="accent2">
                  <a:lumMod val="75000"/>
                </a:schemeClr>
              </a:solidFill>
            </a:rPr>
            <a:t>Recognise potential risks to workforce gender composition if pattern of proportionally more men leaving Council continues</a:t>
          </a:r>
          <a:endParaRPr lang="en-US" sz="1200" dirty="0">
            <a:solidFill>
              <a:schemeClr val="accent2">
                <a:lumMod val="75000"/>
              </a:schemeClr>
            </a:solidFill>
          </a:endParaRPr>
        </a:p>
      </dgm:t>
    </dgm:pt>
    <dgm:pt modelId="{09B4B458-8B38-4006-80D5-ED7416A51271}" type="parTrans" cxnId="{2305722D-0611-49CD-AA39-B07FBD4C9D75}">
      <dgm:prSet/>
      <dgm:spPr/>
      <dgm:t>
        <a:bodyPr/>
        <a:lstStyle/>
        <a:p>
          <a:endParaRPr lang="en-US">
            <a:solidFill>
              <a:schemeClr val="tx1">
                <a:lumMod val="75000"/>
              </a:schemeClr>
            </a:solidFill>
          </a:endParaRPr>
        </a:p>
      </dgm:t>
    </dgm:pt>
    <dgm:pt modelId="{9707AAF7-3C16-452B-834C-53E75E571499}" type="sibTrans" cxnId="{2305722D-0611-49CD-AA39-B07FBD4C9D75}">
      <dgm:prSet phldrT="4" phldr="0"/>
      <dgm:spPr/>
      <dgm:t>
        <a:bodyPr/>
        <a:lstStyle/>
        <a:p>
          <a:r>
            <a:rPr lang="en-US"/>
            <a:t>4</a:t>
          </a:r>
        </a:p>
      </dgm:t>
    </dgm:pt>
    <dgm:pt modelId="{8C21EF5A-78A2-4C25-9F68-1A63A954D965}">
      <dgm:prSet custT="1"/>
      <dgm:spPr>
        <a:solidFill>
          <a:schemeClr val="accent2">
            <a:tint val="40000"/>
            <a:hueOff val="0"/>
            <a:satOff val="0"/>
            <a:lumOff val="0"/>
            <a:alpha val="93000"/>
          </a:schemeClr>
        </a:solidFill>
      </dgm:spPr>
      <dgm:t>
        <a:bodyPr tIns="108000" bIns="144000" anchor="ctr" anchorCtr="0"/>
        <a:lstStyle/>
        <a:p>
          <a:r>
            <a:rPr lang="en-AU" sz="1400" dirty="0">
              <a:solidFill>
                <a:schemeClr val="accent2">
                  <a:lumMod val="75000"/>
                </a:schemeClr>
              </a:solidFill>
            </a:rPr>
            <a:t>Enhance cultural safety of women and staff who self-describe their gender</a:t>
          </a:r>
          <a:endParaRPr lang="en-US" sz="1400" dirty="0">
            <a:solidFill>
              <a:schemeClr val="accent2">
                <a:lumMod val="75000"/>
              </a:schemeClr>
            </a:solidFill>
          </a:endParaRPr>
        </a:p>
      </dgm:t>
    </dgm:pt>
    <dgm:pt modelId="{CD68F454-B723-4DBA-9E63-C902847255BB}" type="parTrans" cxnId="{2D594C02-DC77-4FAA-8C21-180228C4A008}">
      <dgm:prSet/>
      <dgm:spPr/>
      <dgm:t>
        <a:bodyPr/>
        <a:lstStyle/>
        <a:p>
          <a:endParaRPr lang="en-US">
            <a:solidFill>
              <a:schemeClr val="tx1">
                <a:lumMod val="75000"/>
              </a:schemeClr>
            </a:solidFill>
          </a:endParaRPr>
        </a:p>
      </dgm:t>
    </dgm:pt>
    <dgm:pt modelId="{3F65EC9F-25AE-4AD1-8352-3333C3449B2F}" type="sibTrans" cxnId="{2D594C02-DC77-4FAA-8C21-180228C4A008}">
      <dgm:prSet phldrT="5" phldr="0"/>
      <dgm:spPr/>
      <dgm:t>
        <a:bodyPr/>
        <a:lstStyle/>
        <a:p>
          <a:r>
            <a:rPr lang="en-US"/>
            <a:t>5</a:t>
          </a:r>
        </a:p>
      </dgm:t>
    </dgm:pt>
    <dgm:pt modelId="{5FA17C88-42C1-448C-B70C-70CEFB784724}">
      <dgm:prSet custT="1"/>
      <dgm:spPr>
        <a:solidFill>
          <a:schemeClr val="accent2">
            <a:tint val="40000"/>
            <a:hueOff val="0"/>
            <a:satOff val="0"/>
            <a:lumOff val="0"/>
            <a:alpha val="93000"/>
          </a:schemeClr>
        </a:solidFill>
      </dgm:spPr>
      <dgm:t>
        <a:bodyPr tIns="108000" bIns="144000" anchor="ctr" anchorCtr="0"/>
        <a:lstStyle/>
        <a:p>
          <a:r>
            <a:rPr lang="en-AU" sz="1400">
              <a:solidFill>
                <a:schemeClr val="accent2">
                  <a:lumMod val="75000"/>
                </a:schemeClr>
              </a:solidFill>
            </a:rPr>
            <a:t>Reduce experiences of sexual harassment, discrimination and bullying in the workplace</a:t>
          </a:r>
          <a:endParaRPr lang="en-US" sz="1400" dirty="0">
            <a:solidFill>
              <a:schemeClr val="accent2">
                <a:lumMod val="75000"/>
              </a:schemeClr>
            </a:solidFill>
          </a:endParaRPr>
        </a:p>
      </dgm:t>
    </dgm:pt>
    <dgm:pt modelId="{4E7F925F-881C-46B0-89F9-2FF2D2C6813A}" type="parTrans" cxnId="{0B34E7EF-725A-4A93-AFB3-FAF0BAE26B33}">
      <dgm:prSet/>
      <dgm:spPr/>
      <dgm:t>
        <a:bodyPr/>
        <a:lstStyle/>
        <a:p>
          <a:endParaRPr lang="en-US">
            <a:solidFill>
              <a:schemeClr val="tx1">
                <a:lumMod val="75000"/>
              </a:schemeClr>
            </a:solidFill>
          </a:endParaRPr>
        </a:p>
      </dgm:t>
    </dgm:pt>
    <dgm:pt modelId="{5DA74069-C471-4A19-B439-855F6B64F0FA}" type="sibTrans" cxnId="{0B34E7EF-725A-4A93-AFB3-FAF0BAE26B33}">
      <dgm:prSet phldrT="6" phldr="0"/>
      <dgm:spPr/>
      <dgm:t>
        <a:bodyPr/>
        <a:lstStyle/>
        <a:p>
          <a:r>
            <a:rPr lang="en-US"/>
            <a:t>6</a:t>
          </a:r>
        </a:p>
      </dgm:t>
    </dgm:pt>
    <dgm:pt modelId="{7EDAABAA-6645-4ECE-89CA-D2A3DA3CEC75}">
      <dgm:prSet custT="1"/>
      <dgm:spPr>
        <a:solidFill>
          <a:schemeClr val="accent2">
            <a:tint val="40000"/>
            <a:hueOff val="0"/>
            <a:satOff val="0"/>
            <a:lumOff val="0"/>
            <a:alpha val="93000"/>
          </a:schemeClr>
        </a:solidFill>
      </dgm:spPr>
      <dgm:t>
        <a:bodyPr tIns="108000" bIns="144000" anchor="ctr" anchorCtr="0"/>
        <a:lstStyle/>
        <a:p>
          <a:r>
            <a:rPr lang="en-AU" sz="1300" dirty="0">
              <a:solidFill>
                <a:schemeClr val="accent2">
                  <a:lumMod val="75000"/>
                </a:schemeClr>
              </a:solidFill>
            </a:rPr>
            <a:t>Promote flexibility and challenge outdated stereotypes to support equal use of parental and carers leave for all</a:t>
          </a:r>
          <a:endParaRPr lang="en-US" sz="1300" dirty="0">
            <a:solidFill>
              <a:schemeClr val="accent2">
                <a:lumMod val="75000"/>
              </a:schemeClr>
            </a:solidFill>
          </a:endParaRPr>
        </a:p>
      </dgm:t>
    </dgm:pt>
    <dgm:pt modelId="{E92FF54F-9420-4596-BF06-3CAA6EFE8686}" type="parTrans" cxnId="{BAFE7A29-10A7-4988-B96B-419785FE65F9}">
      <dgm:prSet/>
      <dgm:spPr/>
      <dgm:t>
        <a:bodyPr/>
        <a:lstStyle/>
        <a:p>
          <a:endParaRPr lang="en-US">
            <a:solidFill>
              <a:schemeClr val="tx1">
                <a:lumMod val="75000"/>
              </a:schemeClr>
            </a:solidFill>
          </a:endParaRPr>
        </a:p>
      </dgm:t>
    </dgm:pt>
    <dgm:pt modelId="{EBBEDD2F-C2CB-456C-999E-B41D86B27095}" type="sibTrans" cxnId="{BAFE7A29-10A7-4988-B96B-419785FE65F9}">
      <dgm:prSet phldrT="7" phldr="0"/>
      <dgm:spPr/>
      <dgm:t>
        <a:bodyPr/>
        <a:lstStyle/>
        <a:p>
          <a:r>
            <a:rPr lang="en-US"/>
            <a:t>7</a:t>
          </a:r>
        </a:p>
      </dgm:t>
    </dgm:pt>
    <dgm:pt modelId="{DD8DF12E-55D5-48FC-A3FA-3B8BA1CEF7F6}" type="pres">
      <dgm:prSet presAssocID="{B9C0031E-DBC6-4D1A-9BF4-91E77CF773EC}" presName="linearFlow" presStyleCnt="0">
        <dgm:presLayoutVars>
          <dgm:dir/>
          <dgm:animLvl val="lvl"/>
          <dgm:resizeHandles val="exact"/>
        </dgm:presLayoutVars>
      </dgm:prSet>
      <dgm:spPr/>
    </dgm:pt>
    <dgm:pt modelId="{4E2488C7-B766-42E1-BF08-99CBFD19F45B}" type="pres">
      <dgm:prSet presAssocID="{12753591-F82D-4745-A37F-F76748102873}" presName="compositeNode" presStyleCnt="0"/>
      <dgm:spPr/>
    </dgm:pt>
    <dgm:pt modelId="{AEBB1F36-D52E-4E8D-BE36-F3E14A15EE03}" type="pres">
      <dgm:prSet presAssocID="{12753591-F82D-4745-A37F-F76748102873}" presName="parTx" presStyleLbl="node1" presStyleIdx="0" presStyleCnt="0">
        <dgm:presLayoutVars>
          <dgm:chMax val="0"/>
          <dgm:chPref val="0"/>
          <dgm:bulletEnabled val="1"/>
        </dgm:presLayoutVars>
      </dgm:prSet>
      <dgm:spPr/>
    </dgm:pt>
    <dgm:pt modelId="{D689DFFC-CE7E-4613-B472-FBF5D00CF629}" type="pres">
      <dgm:prSet presAssocID="{12753591-F82D-4745-A37F-F76748102873}" presName="parSh" presStyleCnt="0"/>
      <dgm:spPr/>
    </dgm:pt>
    <dgm:pt modelId="{0757B3AD-74DE-46FB-9892-EF07B7CC5BFF}" type="pres">
      <dgm:prSet presAssocID="{12753591-F82D-4745-A37F-F76748102873}" presName="lineNode" presStyleLbl="alignAccFollowNode1" presStyleIdx="0" presStyleCnt="21"/>
      <dgm:spPr>
        <a:solidFill>
          <a:schemeClr val="tx2">
            <a:lumMod val="90000"/>
            <a:lumOff val="10000"/>
            <a:alpha val="90000"/>
          </a:schemeClr>
        </a:solidFill>
        <a:ln w="19050"/>
      </dgm:spPr>
    </dgm:pt>
    <dgm:pt modelId="{8871A3E3-58D0-4146-A551-1B450214A6BD}" type="pres">
      <dgm:prSet presAssocID="{12753591-F82D-4745-A37F-F76748102873}" presName="lineArrowNode" presStyleLbl="alignAccFollowNode1" presStyleIdx="1" presStyleCnt="21"/>
      <dgm:spPr>
        <a:solidFill>
          <a:schemeClr val="tx2">
            <a:lumMod val="90000"/>
            <a:lumOff val="10000"/>
            <a:alpha val="90000"/>
          </a:schemeClr>
        </a:solidFill>
        <a:ln w="19050"/>
      </dgm:spPr>
    </dgm:pt>
    <dgm:pt modelId="{58303423-7ECF-4ED3-BD61-D7C5FAE93091}" type="pres">
      <dgm:prSet presAssocID="{328DC48B-2C44-46D5-8218-D7867F74F625}" presName="sibTransNodeCircle" presStyleLbl="alignNode1" presStyleIdx="0" presStyleCnt="7">
        <dgm:presLayoutVars>
          <dgm:chMax val="0"/>
          <dgm:bulletEnabled/>
        </dgm:presLayoutVars>
      </dgm:prSet>
      <dgm:spPr/>
    </dgm:pt>
    <dgm:pt modelId="{1EF14E46-73BF-4FEB-840E-044A9D7918F3}" type="pres">
      <dgm:prSet presAssocID="{328DC48B-2C44-46D5-8218-D7867F74F625}" presName="spacerBetweenCircleAndCallout" presStyleCnt="0">
        <dgm:presLayoutVars/>
      </dgm:prSet>
      <dgm:spPr/>
    </dgm:pt>
    <dgm:pt modelId="{B18BF82B-42B2-4F3A-B80E-76FAEA78E462}" type="pres">
      <dgm:prSet presAssocID="{12753591-F82D-4745-A37F-F76748102873}" presName="nodeText" presStyleLbl="alignAccFollowNode1" presStyleIdx="2" presStyleCnt="21" custScaleY="100000" custLinFactNeighborX="6800">
        <dgm:presLayoutVars>
          <dgm:bulletEnabled val="1"/>
        </dgm:presLayoutVars>
      </dgm:prSet>
      <dgm:spPr/>
    </dgm:pt>
    <dgm:pt modelId="{338CD6E6-3A8A-4170-BBDA-DBA3A623D4B8}" type="pres">
      <dgm:prSet presAssocID="{328DC48B-2C44-46D5-8218-D7867F74F625}" presName="sibTransComposite" presStyleCnt="0"/>
      <dgm:spPr/>
    </dgm:pt>
    <dgm:pt modelId="{0A6F1A17-AE19-4DE4-B2B0-ADAADF2A1E61}" type="pres">
      <dgm:prSet presAssocID="{D5BD7316-2DED-429D-965C-3E4A685703F7}" presName="compositeNode" presStyleCnt="0"/>
      <dgm:spPr/>
    </dgm:pt>
    <dgm:pt modelId="{4FD6F7AF-D6E0-46D3-B0B7-E4FC035ED1C7}" type="pres">
      <dgm:prSet presAssocID="{D5BD7316-2DED-429D-965C-3E4A685703F7}" presName="parTx" presStyleLbl="node1" presStyleIdx="0" presStyleCnt="0">
        <dgm:presLayoutVars>
          <dgm:chMax val="0"/>
          <dgm:chPref val="0"/>
          <dgm:bulletEnabled val="1"/>
        </dgm:presLayoutVars>
      </dgm:prSet>
      <dgm:spPr/>
    </dgm:pt>
    <dgm:pt modelId="{8AB60845-5120-4562-8AB8-B7DE5647084B}" type="pres">
      <dgm:prSet presAssocID="{D5BD7316-2DED-429D-965C-3E4A685703F7}" presName="parSh" presStyleCnt="0"/>
      <dgm:spPr/>
    </dgm:pt>
    <dgm:pt modelId="{DE5DFB13-AD50-4B67-9485-2666F7E4821F}" type="pres">
      <dgm:prSet presAssocID="{D5BD7316-2DED-429D-965C-3E4A685703F7}" presName="lineNode" presStyleLbl="alignAccFollowNode1" presStyleIdx="3" presStyleCnt="21"/>
      <dgm:spPr>
        <a:solidFill>
          <a:schemeClr val="tx2">
            <a:lumMod val="90000"/>
            <a:lumOff val="10000"/>
            <a:alpha val="90000"/>
          </a:schemeClr>
        </a:solidFill>
        <a:ln w="19050"/>
      </dgm:spPr>
    </dgm:pt>
    <dgm:pt modelId="{97C838EF-07BB-4B58-B6FA-326DA90A7522}" type="pres">
      <dgm:prSet presAssocID="{D5BD7316-2DED-429D-965C-3E4A685703F7}" presName="lineArrowNode" presStyleLbl="alignAccFollowNode1" presStyleIdx="4" presStyleCnt="21"/>
      <dgm:spPr>
        <a:solidFill>
          <a:schemeClr val="tx2">
            <a:lumMod val="90000"/>
            <a:lumOff val="10000"/>
            <a:alpha val="90000"/>
          </a:schemeClr>
        </a:solidFill>
        <a:ln w="19050"/>
      </dgm:spPr>
    </dgm:pt>
    <dgm:pt modelId="{259BBE26-4C52-4DCC-92F2-55B9A1CB6505}" type="pres">
      <dgm:prSet presAssocID="{A596149B-6552-4452-9248-FB475D43A816}" presName="sibTransNodeCircle" presStyleLbl="alignNode1" presStyleIdx="1" presStyleCnt="7">
        <dgm:presLayoutVars>
          <dgm:chMax val="0"/>
          <dgm:bulletEnabled/>
        </dgm:presLayoutVars>
      </dgm:prSet>
      <dgm:spPr/>
    </dgm:pt>
    <dgm:pt modelId="{3A7E0E20-A254-42D4-9166-AA16A7CCECA9}" type="pres">
      <dgm:prSet presAssocID="{A596149B-6552-4452-9248-FB475D43A816}" presName="spacerBetweenCircleAndCallout" presStyleCnt="0">
        <dgm:presLayoutVars/>
      </dgm:prSet>
      <dgm:spPr/>
    </dgm:pt>
    <dgm:pt modelId="{0EAECF17-83A0-4387-9D72-B4E899331CFE}" type="pres">
      <dgm:prSet presAssocID="{D5BD7316-2DED-429D-965C-3E4A685703F7}" presName="nodeText" presStyleLbl="alignAccFollowNode1" presStyleIdx="5" presStyleCnt="21" custScaleY="100000" custLinFactNeighborX="6800">
        <dgm:presLayoutVars>
          <dgm:bulletEnabled val="1"/>
        </dgm:presLayoutVars>
      </dgm:prSet>
      <dgm:spPr/>
    </dgm:pt>
    <dgm:pt modelId="{D12AD56A-9BF4-471B-ABD6-301F242263FC}" type="pres">
      <dgm:prSet presAssocID="{A596149B-6552-4452-9248-FB475D43A816}" presName="sibTransComposite" presStyleCnt="0"/>
      <dgm:spPr/>
    </dgm:pt>
    <dgm:pt modelId="{68B92A1E-CA68-4BA9-8147-6F1E913F825B}" type="pres">
      <dgm:prSet presAssocID="{0983269F-3842-4CA1-A06E-0EC68F9E4E12}" presName="compositeNode" presStyleCnt="0"/>
      <dgm:spPr/>
    </dgm:pt>
    <dgm:pt modelId="{838DBA3F-A96F-4643-8E30-A4B398A5BE5C}" type="pres">
      <dgm:prSet presAssocID="{0983269F-3842-4CA1-A06E-0EC68F9E4E12}" presName="parTx" presStyleLbl="node1" presStyleIdx="0" presStyleCnt="0">
        <dgm:presLayoutVars>
          <dgm:chMax val="0"/>
          <dgm:chPref val="0"/>
          <dgm:bulletEnabled val="1"/>
        </dgm:presLayoutVars>
      </dgm:prSet>
      <dgm:spPr/>
    </dgm:pt>
    <dgm:pt modelId="{A5FFAA8F-BAD1-48F3-B059-5E9632ECB9DD}" type="pres">
      <dgm:prSet presAssocID="{0983269F-3842-4CA1-A06E-0EC68F9E4E12}" presName="parSh" presStyleCnt="0"/>
      <dgm:spPr/>
    </dgm:pt>
    <dgm:pt modelId="{B2F29DCE-CC28-4D8D-B31B-8EFFACDE1F8C}" type="pres">
      <dgm:prSet presAssocID="{0983269F-3842-4CA1-A06E-0EC68F9E4E12}" presName="lineNode" presStyleLbl="alignAccFollowNode1" presStyleIdx="6" presStyleCnt="21"/>
      <dgm:spPr>
        <a:solidFill>
          <a:schemeClr val="tx2">
            <a:lumMod val="90000"/>
            <a:lumOff val="10000"/>
            <a:alpha val="90000"/>
          </a:schemeClr>
        </a:solidFill>
        <a:ln w="19050"/>
      </dgm:spPr>
    </dgm:pt>
    <dgm:pt modelId="{B040320B-C086-48E1-8671-DF0397E92DE2}" type="pres">
      <dgm:prSet presAssocID="{0983269F-3842-4CA1-A06E-0EC68F9E4E12}" presName="lineArrowNode" presStyleLbl="alignAccFollowNode1" presStyleIdx="7" presStyleCnt="21"/>
      <dgm:spPr>
        <a:solidFill>
          <a:schemeClr val="tx2">
            <a:lumMod val="90000"/>
            <a:lumOff val="10000"/>
            <a:alpha val="90000"/>
          </a:schemeClr>
        </a:solidFill>
        <a:ln w="19050"/>
      </dgm:spPr>
    </dgm:pt>
    <dgm:pt modelId="{BD725F59-BA85-4EA9-BCA6-02D48CEE3DAA}" type="pres">
      <dgm:prSet presAssocID="{3C13CB40-4E22-4CA9-AF40-DECFED9E8759}" presName="sibTransNodeCircle" presStyleLbl="alignNode1" presStyleIdx="2" presStyleCnt="7">
        <dgm:presLayoutVars>
          <dgm:chMax val="0"/>
          <dgm:bulletEnabled/>
        </dgm:presLayoutVars>
      </dgm:prSet>
      <dgm:spPr/>
    </dgm:pt>
    <dgm:pt modelId="{B94B2F47-94D7-48CD-B2C1-8F7E618C222E}" type="pres">
      <dgm:prSet presAssocID="{3C13CB40-4E22-4CA9-AF40-DECFED9E8759}" presName="spacerBetweenCircleAndCallout" presStyleCnt="0">
        <dgm:presLayoutVars/>
      </dgm:prSet>
      <dgm:spPr/>
    </dgm:pt>
    <dgm:pt modelId="{AA674BB5-9ECF-4490-A34D-325D6FA85AC7}" type="pres">
      <dgm:prSet presAssocID="{0983269F-3842-4CA1-A06E-0EC68F9E4E12}" presName="nodeText" presStyleLbl="alignAccFollowNode1" presStyleIdx="8" presStyleCnt="21" custScaleY="100000" custLinFactNeighborX="6800">
        <dgm:presLayoutVars>
          <dgm:bulletEnabled val="1"/>
        </dgm:presLayoutVars>
      </dgm:prSet>
      <dgm:spPr/>
    </dgm:pt>
    <dgm:pt modelId="{A11BCCB1-0C20-47C1-86E3-F571D94D88A9}" type="pres">
      <dgm:prSet presAssocID="{3C13CB40-4E22-4CA9-AF40-DECFED9E8759}" presName="sibTransComposite" presStyleCnt="0"/>
      <dgm:spPr/>
    </dgm:pt>
    <dgm:pt modelId="{20281350-B8FB-42DE-AEB5-F1C1984DADD2}" type="pres">
      <dgm:prSet presAssocID="{1BE80A4B-4A44-464A-9782-C34C1C263E66}" presName="compositeNode" presStyleCnt="0"/>
      <dgm:spPr/>
    </dgm:pt>
    <dgm:pt modelId="{3EAA86BA-C078-4F57-BE05-E0C9C4FE542D}" type="pres">
      <dgm:prSet presAssocID="{1BE80A4B-4A44-464A-9782-C34C1C263E66}" presName="parTx" presStyleLbl="node1" presStyleIdx="0" presStyleCnt="0">
        <dgm:presLayoutVars>
          <dgm:chMax val="0"/>
          <dgm:chPref val="0"/>
          <dgm:bulletEnabled val="1"/>
        </dgm:presLayoutVars>
      </dgm:prSet>
      <dgm:spPr/>
    </dgm:pt>
    <dgm:pt modelId="{EDA77C29-62E9-47E4-8EF2-4ED863177CAE}" type="pres">
      <dgm:prSet presAssocID="{1BE80A4B-4A44-464A-9782-C34C1C263E66}" presName="parSh" presStyleCnt="0"/>
      <dgm:spPr/>
    </dgm:pt>
    <dgm:pt modelId="{9ACB3AB3-FB72-4257-8150-42EE67FCA4BB}" type="pres">
      <dgm:prSet presAssocID="{1BE80A4B-4A44-464A-9782-C34C1C263E66}" presName="lineNode" presStyleLbl="alignAccFollowNode1" presStyleIdx="9" presStyleCnt="21"/>
      <dgm:spPr>
        <a:solidFill>
          <a:schemeClr val="tx2">
            <a:lumMod val="90000"/>
            <a:lumOff val="10000"/>
            <a:alpha val="90000"/>
          </a:schemeClr>
        </a:solidFill>
        <a:ln w="19050"/>
      </dgm:spPr>
    </dgm:pt>
    <dgm:pt modelId="{5E68F653-8713-4845-8B80-D5A823FABA2A}" type="pres">
      <dgm:prSet presAssocID="{1BE80A4B-4A44-464A-9782-C34C1C263E66}" presName="lineArrowNode" presStyleLbl="alignAccFollowNode1" presStyleIdx="10" presStyleCnt="21"/>
      <dgm:spPr>
        <a:solidFill>
          <a:schemeClr val="tx2">
            <a:lumMod val="90000"/>
            <a:lumOff val="10000"/>
            <a:alpha val="90000"/>
          </a:schemeClr>
        </a:solidFill>
        <a:ln w="19050"/>
      </dgm:spPr>
    </dgm:pt>
    <dgm:pt modelId="{052F1AB9-7944-492A-9A34-8E189C523DCA}" type="pres">
      <dgm:prSet presAssocID="{9707AAF7-3C16-452B-834C-53E75E571499}" presName="sibTransNodeCircle" presStyleLbl="alignNode1" presStyleIdx="3" presStyleCnt="7">
        <dgm:presLayoutVars>
          <dgm:chMax val="0"/>
          <dgm:bulletEnabled/>
        </dgm:presLayoutVars>
      </dgm:prSet>
      <dgm:spPr/>
    </dgm:pt>
    <dgm:pt modelId="{DD858DAF-0253-438B-A470-F959DC73AB12}" type="pres">
      <dgm:prSet presAssocID="{9707AAF7-3C16-452B-834C-53E75E571499}" presName="spacerBetweenCircleAndCallout" presStyleCnt="0">
        <dgm:presLayoutVars/>
      </dgm:prSet>
      <dgm:spPr/>
    </dgm:pt>
    <dgm:pt modelId="{788C2707-4198-4151-9557-8977F3F658AF}" type="pres">
      <dgm:prSet presAssocID="{1BE80A4B-4A44-464A-9782-C34C1C263E66}" presName="nodeText" presStyleLbl="alignAccFollowNode1" presStyleIdx="11" presStyleCnt="21" custScaleY="100000" custLinFactNeighborX="2166">
        <dgm:presLayoutVars>
          <dgm:bulletEnabled val="1"/>
        </dgm:presLayoutVars>
      </dgm:prSet>
      <dgm:spPr/>
    </dgm:pt>
    <dgm:pt modelId="{04919123-0391-4F89-9A6D-841EC3E85E11}" type="pres">
      <dgm:prSet presAssocID="{9707AAF7-3C16-452B-834C-53E75E571499}" presName="sibTransComposite" presStyleCnt="0"/>
      <dgm:spPr/>
    </dgm:pt>
    <dgm:pt modelId="{F857F022-41D5-4CB8-A349-5E2F8B088270}" type="pres">
      <dgm:prSet presAssocID="{8C21EF5A-78A2-4C25-9F68-1A63A954D965}" presName="compositeNode" presStyleCnt="0"/>
      <dgm:spPr/>
    </dgm:pt>
    <dgm:pt modelId="{2EE015A8-31E7-4C31-BD9F-E523344B5EC4}" type="pres">
      <dgm:prSet presAssocID="{8C21EF5A-78A2-4C25-9F68-1A63A954D965}" presName="parTx" presStyleLbl="node1" presStyleIdx="0" presStyleCnt="0">
        <dgm:presLayoutVars>
          <dgm:chMax val="0"/>
          <dgm:chPref val="0"/>
          <dgm:bulletEnabled val="1"/>
        </dgm:presLayoutVars>
      </dgm:prSet>
      <dgm:spPr/>
    </dgm:pt>
    <dgm:pt modelId="{13C7C06D-CDD2-46C4-B142-435DAED3F54E}" type="pres">
      <dgm:prSet presAssocID="{8C21EF5A-78A2-4C25-9F68-1A63A954D965}" presName="parSh" presStyleCnt="0"/>
      <dgm:spPr/>
    </dgm:pt>
    <dgm:pt modelId="{603B0B01-9686-4FF1-9E1D-6A1230F521B0}" type="pres">
      <dgm:prSet presAssocID="{8C21EF5A-78A2-4C25-9F68-1A63A954D965}" presName="lineNode" presStyleLbl="alignAccFollowNode1" presStyleIdx="12" presStyleCnt="21"/>
      <dgm:spPr>
        <a:solidFill>
          <a:schemeClr val="tx2">
            <a:lumMod val="90000"/>
            <a:lumOff val="10000"/>
            <a:alpha val="90000"/>
          </a:schemeClr>
        </a:solidFill>
        <a:ln w="19050"/>
      </dgm:spPr>
    </dgm:pt>
    <dgm:pt modelId="{4F5F9766-2F10-4E66-B497-DF9EDEAF9A9D}" type="pres">
      <dgm:prSet presAssocID="{8C21EF5A-78A2-4C25-9F68-1A63A954D965}" presName="lineArrowNode" presStyleLbl="alignAccFollowNode1" presStyleIdx="13" presStyleCnt="21"/>
      <dgm:spPr>
        <a:solidFill>
          <a:schemeClr val="tx2">
            <a:lumMod val="90000"/>
            <a:lumOff val="10000"/>
            <a:alpha val="90000"/>
          </a:schemeClr>
        </a:solidFill>
        <a:ln w="19050"/>
      </dgm:spPr>
    </dgm:pt>
    <dgm:pt modelId="{640EF6CB-CD58-4A58-8CDA-0415835358CD}" type="pres">
      <dgm:prSet presAssocID="{3F65EC9F-25AE-4AD1-8352-3333C3449B2F}" presName="sibTransNodeCircle" presStyleLbl="alignNode1" presStyleIdx="4" presStyleCnt="7">
        <dgm:presLayoutVars>
          <dgm:chMax val="0"/>
          <dgm:bulletEnabled/>
        </dgm:presLayoutVars>
      </dgm:prSet>
      <dgm:spPr/>
    </dgm:pt>
    <dgm:pt modelId="{C052E211-C9FA-4E81-89D3-4316BB063603}" type="pres">
      <dgm:prSet presAssocID="{3F65EC9F-25AE-4AD1-8352-3333C3449B2F}" presName="spacerBetweenCircleAndCallout" presStyleCnt="0">
        <dgm:presLayoutVars/>
      </dgm:prSet>
      <dgm:spPr/>
    </dgm:pt>
    <dgm:pt modelId="{D8465CDF-8B80-46E8-814A-096B04814A10}" type="pres">
      <dgm:prSet presAssocID="{8C21EF5A-78A2-4C25-9F68-1A63A954D965}" presName="nodeText" presStyleLbl="alignAccFollowNode1" presStyleIdx="14" presStyleCnt="21" custScaleY="100000">
        <dgm:presLayoutVars>
          <dgm:bulletEnabled val="1"/>
        </dgm:presLayoutVars>
      </dgm:prSet>
      <dgm:spPr/>
    </dgm:pt>
    <dgm:pt modelId="{4B678F65-5C83-4F0A-8A98-5152C01497A7}" type="pres">
      <dgm:prSet presAssocID="{3F65EC9F-25AE-4AD1-8352-3333C3449B2F}" presName="sibTransComposite" presStyleCnt="0"/>
      <dgm:spPr/>
    </dgm:pt>
    <dgm:pt modelId="{647B7F09-8B94-4E8D-9157-1BEDC15DE305}" type="pres">
      <dgm:prSet presAssocID="{5FA17C88-42C1-448C-B70C-70CEFB784724}" presName="compositeNode" presStyleCnt="0"/>
      <dgm:spPr/>
    </dgm:pt>
    <dgm:pt modelId="{1E62EDC6-6617-48C6-9CD0-C19BBE710DF3}" type="pres">
      <dgm:prSet presAssocID="{5FA17C88-42C1-448C-B70C-70CEFB784724}" presName="parTx" presStyleLbl="node1" presStyleIdx="0" presStyleCnt="0">
        <dgm:presLayoutVars>
          <dgm:chMax val="0"/>
          <dgm:chPref val="0"/>
          <dgm:bulletEnabled val="1"/>
        </dgm:presLayoutVars>
      </dgm:prSet>
      <dgm:spPr/>
    </dgm:pt>
    <dgm:pt modelId="{442CBD50-F4C0-4B42-BFB3-AA2ECB2271D6}" type="pres">
      <dgm:prSet presAssocID="{5FA17C88-42C1-448C-B70C-70CEFB784724}" presName="parSh" presStyleCnt="0"/>
      <dgm:spPr/>
    </dgm:pt>
    <dgm:pt modelId="{50740247-673F-4CF8-9630-7C69FF3DF1BA}" type="pres">
      <dgm:prSet presAssocID="{5FA17C88-42C1-448C-B70C-70CEFB784724}" presName="lineNode" presStyleLbl="alignAccFollowNode1" presStyleIdx="15" presStyleCnt="21"/>
      <dgm:spPr>
        <a:solidFill>
          <a:schemeClr val="tx2">
            <a:lumMod val="90000"/>
            <a:lumOff val="10000"/>
            <a:alpha val="90000"/>
          </a:schemeClr>
        </a:solidFill>
        <a:ln w="19050"/>
      </dgm:spPr>
    </dgm:pt>
    <dgm:pt modelId="{50688266-07EB-4F7C-99CA-018ECAE1EC10}" type="pres">
      <dgm:prSet presAssocID="{5FA17C88-42C1-448C-B70C-70CEFB784724}" presName="lineArrowNode" presStyleLbl="alignAccFollowNode1" presStyleIdx="16" presStyleCnt="21"/>
      <dgm:spPr>
        <a:solidFill>
          <a:schemeClr val="tx2">
            <a:lumMod val="90000"/>
            <a:lumOff val="10000"/>
            <a:alpha val="90000"/>
          </a:schemeClr>
        </a:solidFill>
        <a:ln w="19050"/>
      </dgm:spPr>
    </dgm:pt>
    <dgm:pt modelId="{7205F6B3-263D-4C6C-B333-E839DF443C46}" type="pres">
      <dgm:prSet presAssocID="{5DA74069-C471-4A19-B439-855F6B64F0FA}" presName="sibTransNodeCircle" presStyleLbl="alignNode1" presStyleIdx="5" presStyleCnt="7">
        <dgm:presLayoutVars>
          <dgm:chMax val="0"/>
          <dgm:bulletEnabled/>
        </dgm:presLayoutVars>
      </dgm:prSet>
      <dgm:spPr/>
    </dgm:pt>
    <dgm:pt modelId="{1727F5DD-BCF3-4098-B4DC-45FE9F208D8E}" type="pres">
      <dgm:prSet presAssocID="{5DA74069-C471-4A19-B439-855F6B64F0FA}" presName="spacerBetweenCircleAndCallout" presStyleCnt="0">
        <dgm:presLayoutVars/>
      </dgm:prSet>
      <dgm:spPr/>
    </dgm:pt>
    <dgm:pt modelId="{F8DE9211-C225-4153-B246-252E02780DAC}" type="pres">
      <dgm:prSet presAssocID="{5FA17C88-42C1-448C-B70C-70CEFB784724}" presName="nodeText" presStyleLbl="alignAccFollowNode1" presStyleIdx="17" presStyleCnt="21" custScaleY="100000">
        <dgm:presLayoutVars>
          <dgm:bulletEnabled val="1"/>
        </dgm:presLayoutVars>
      </dgm:prSet>
      <dgm:spPr/>
    </dgm:pt>
    <dgm:pt modelId="{ED489439-C343-4FCD-8FDF-69BEA71114C2}" type="pres">
      <dgm:prSet presAssocID="{5DA74069-C471-4A19-B439-855F6B64F0FA}" presName="sibTransComposite" presStyleCnt="0"/>
      <dgm:spPr/>
    </dgm:pt>
    <dgm:pt modelId="{5EEE2684-FA9D-4A81-A062-CA14343BD9BB}" type="pres">
      <dgm:prSet presAssocID="{7EDAABAA-6645-4ECE-89CA-D2A3DA3CEC75}" presName="compositeNode" presStyleCnt="0"/>
      <dgm:spPr/>
    </dgm:pt>
    <dgm:pt modelId="{2F3ECD26-20FB-4ADB-809E-54C8F3F63437}" type="pres">
      <dgm:prSet presAssocID="{7EDAABAA-6645-4ECE-89CA-D2A3DA3CEC75}" presName="parTx" presStyleLbl="node1" presStyleIdx="0" presStyleCnt="0">
        <dgm:presLayoutVars>
          <dgm:chMax val="0"/>
          <dgm:chPref val="0"/>
          <dgm:bulletEnabled val="1"/>
        </dgm:presLayoutVars>
      </dgm:prSet>
      <dgm:spPr/>
    </dgm:pt>
    <dgm:pt modelId="{7F0ACEC2-5E7D-40FD-97B1-08E993AD7871}" type="pres">
      <dgm:prSet presAssocID="{7EDAABAA-6645-4ECE-89CA-D2A3DA3CEC75}" presName="parSh" presStyleCnt="0"/>
      <dgm:spPr/>
    </dgm:pt>
    <dgm:pt modelId="{26C40786-24B3-4F9A-8F3A-61636237D5C7}" type="pres">
      <dgm:prSet presAssocID="{7EDAABAA-6645-4ECE-89CA-D2A3DA3CEC75}" presName="lineNode" presStyleLbl="alignAccFollowNode1" presStyleIdx="18" presStyleCnt="21"/>
      <dgm:spPr>
        <a:solidFill>
          <a:schemeClr val="tx2">
            <a:lumMod val="90000"/>
            <a:lumOff val="10000"/>
            <a:alpha val="90000"/>
          </a:schemeClr>
        </a:solidFill>
        <a:ln w="19050"/>
      </dgm:spPr>
    </dgm:pt>
    <dgm:pt modelId="{B5A7454C-CBDB-4E1E-AEC8-4D150FC546D6}" type="pres">
      <dgm:prSet presAssocID="{7EDAABAA-6645-4ECE-89CA-D2A3DA3CEC75}" presName="lineArrowNode" presStyleLbl="alignAccFollowNode1" presStyleIdx="19" presStyleCnt="21"/>
      <dgm:spPr/>
    </dgm:pt>
    <dgm:pt modelId="{302DAB45-53BD-4EEA-B05B-82FA88CCAC3B}" type="pres">
      <dgm:prSet presAssocID="{EBBEDD2F-C2CB-456C-999E-B41D86B27095}" presName="sibTransNodeCircle" presStyleLbl="alignNode1" presStyleIdx="6" presStyleCnt="7">
        <dgm:presLayoutVars>
          <dgm:chMax val="0"/>
          <dgm:bulletEnabled/>
        </dgm:presLayoutVars>
      </dgm:prSet>
      <dgm:spPr/>
    </dgm:pt>
    <dgm:pt modelId="{1576B617-3A2D-4713-AB73-7271301F83D3}" type="pres">
      <dgm:prSet presAssocID="{EBBEDD2F-C2CB-456C-999E-B41D86B27095}" presName="spacerBetweenCircleAndCallout" presStyleCnt="0">
        <dgm:presLayoutVars/>
      </dgm:prSet>
      <dgm:spPr/>
    </dgm:pt>
    <dgm:pt modelId="{09D0AB14-726B-484C-B835-12E43B71300F}" type="pres">
      <dgm:prSet presAssocID="{7EDAABAA-6645-4ECE-89CA-D2A3DA3CEC75}" presName="nodeText" presStyleLbl="alignAccFollowNode1" presStyleIdx="20" presStyleCnt="21" custScaleY="100000">
        <dgm:presLayoutVars>
          <dgm:bulletEnabled val="1"/>
        </dgm:presLayoutVars>
      </dgm:prSet>
      <dgm:spPr/>
    </dgm:pt>
  </dgm:ptLst>
  <dgm:cxnLst>
    <dgm:cxn modelId="{2D594C02-DC77-4FAA-8C21-180228C4A008}" srcId="{B9C0031E-DBC6-4D1A-9BF4-91E77CF773EC}" destId="{8C21EF5A-78A2-4C25-9F68-1A63A954D965}" srcOrd="4" destOrd="0" parTransId="{CD68F454-B723-4DBA-9E63-C902847255BB}" sibTransId="{3F65EC9F-25AE-4AD1-8352-3333C3449B2F}"/>
    <dgm:cxn modelId="{60309422-487D-49B8-84FB-C0AB36ADCD2F}" type="presOf" srcId="{5DA74069-C471-4A19-B439-855F6B64F0FA}" destId="{7205F6B3-263D-4C6C-B333-E839DF443C46}" srcOrd="0" destOrd="0" presId="urn:microsoft.com/office/officeart/2016/7/layout/LinearArrowProcessNumbered"/>
    <dgm:cxn modelId="{BAFE7A29-10A7-4988-B96B-419785FE65F9}" srcId="{B9C0031E-DBC6-4D1A-9BF4-91E77CF773EC}" destId="{7EDAABAA-6645-4ECE-89CA-D2A3DA3CEC75}" srcOrd="6" destOrd="0" parTransId="{E92FF54F-9420-4596-BF06-3CAA6EFE8686}" sibTransId="{EBBEDD2F-C2CB-456C-999E-B41D86B27095}"/>
    <dgm:cxn modelId="{2305722D-0611-49CD-AA39-B07FBD4C9D75}" srcId="{B9C0031E-DBC6-4D1A-9BF4-91E77CF773EC}" destId="{1BE80A4B-4A44-464A-9782-C34C1C263E66}" srcOrd="3" destOrd="0" parTransId="{09B4B458-8B38-4006-80D5-ED7416A51271}" sibTransId="{9707AAF7-3C16-452B-834C-53E75E571499}"/>
    <dgm:cxn modelId="{4157BA3A-0524-4B8B-9F9C-0C4E6C43D691}" type="presOf" srcId="{9707AAF7-3C16-452B-834C-53E75E571499}" destId="{052F1AB9-7944-492A-9A34-8E189C523DCA}" srcOrd="0" destOrd="0" presId="urn:microsoft.com/office/officeart/2016/7/layout/LinearArrowProcessNumbered"/>
    <dgm:cxn modelId="{99F18E4B-91D8-457F-AD94-8C2D34A37A17}" type="presOf" srcId="{B9C0031E-DBC6-4D1A-9BF4-91E77CF773EC}" destId="{DD8DF12E-55D5-48FC-A3FA-3B8BA1CEF7F6}" srcOrd="0" destOrd="0" presId="urn:microsoft.com/office/officeart/2016/7/layout/LinearArrowProcessNumbered"/>
    <dgm:cxn modelId="{336A7E6E-DFEF-4F10-A883-13684374677C}" type="presOf" srcId="{7EDAABAA-6645-4ECE-89CA-D2A3DA3CEC75}" destId="{09D0AB14-726B-484C-B835-12E43B71300F}" srcOrd="0" destOrd="0" presId="urn:microsoft.com/office/officeart/2016/7/layout/LinearArrowProcessNumbered"/>
    <dgm:cxn modelId="{03E4A357-A068-47FE-92DD-9B4146EDA071}" type="presOf" srcId="{D5BD7316-2DED-429D-965C-3E4A685703F7}" destId="{0EAECF17-83A0-4387-9D72-B4E899331CFE}" srcOrd="0" destOrd="0" presId="urn:microsoft.com/office/officeart/2016/7/layout/LinearArrowProcessNumbered"/>
    <dgm:cxn modelId="{4044858F-9D1D-425B-B3EB-D6C68525C76F}" type="presOf" srcId="{5FA17C88-42C1-448C-B70C-70CEFB784724}" destId="{F8DE9211-C225-4153-B246-252E02780DAC}" srcOrd="0" destOrd="0" presId="urn:microsoft.com/office/officeart/2016/7/layout/LinearArrowProcessNumbered"/>
    <dgm:cxn modelId="{E30A3993-5B03-466D-A707-8FBDD1D7D0B8}" type="presOf" srcId="{328DC48B-2C44-46D5-8218-D7867F74F625}" destId="{58303423-7ECF-4ED3-BD61-D7C5FAE93091}" srcOrd="0" destOrd="0" presId="urn:microsoft.com/office/officeart/2016/7/layout/LinearArrowProcessNumbered"/>
    <dgm:cxn modelId="{B8284BA5-B502-4573-A160-E13EAEE5F212}" type="presOf" srcId="{A596149B-6552-4452-9248-FB475D43A816}" destId="{259BBE26-4C52-4DCC-92F2-55B9A1CB6505}" srcOrd="0" destOrd="0" presId="urn:microsoft.com/office/officeart/2016/7/layout/LinearArrowProcessNumbered"/>
    <dgm:cxn modelId="{6BCFD4A7-6787-4804-8C5E-85831C9311DC}" type="presOf" srcId="{0983269F-3842-4CA1-A06E-0EC68F9E4E12}" destId="{AA674BB5-9ECF-4490-A34D-325D6FA85AC7}" srcOrd="0" destOrd="0" presId="urn:microsoft.com/office/officeart/2016/7/layout/LinearArrowProcessNumbered"/>
    <dgm:cxn modelId="{337CEDAE-916E-4D40-B3E0-ED024DEFC7E6}" srcId="{B9C0031E-DBC6-4D1A-9BF4-91E77CF773EC}" destId="{0983269F-3842-4CA1-A06E-0EC68F9E4E12}" srcOrd="2" destOrd="0" parTransId="{78CAFC86-ACF7-4A67-A861-1F688EB25A4B}" sibTransId="{3C13CB40-4E22-4CA9-AF40-DECFED9E8759}"/>
    <dgm:cxn modelId="{ED0B78B9-37FD-4F14-9154-1922FADBFE97}" srcId="{B9C0031E-DBC6-4D1A-9BF4-91E77CF773EC}" destId="{D5BD7316-2DED-429D-965C-3E4A685703F7}" srcOrd="1" destOrd="0" parTransId="{ED699141-1F4A-43F5-A7FD-EAE1C55F98AE}" sibTransId="{A596149B-6552-4452-9248-FB475D43A816}"/>
    <dgm:cxn modelId="{A4443EE4-2886-4446-A210-DA713B674A57}" type="presOf" srcId="{8C21EF5A-78A2-4C25-9F68-1A63A954D965}" destId="{D8465CDF-8B80-46E8-814A-096B04814A10}" srcOrd="0" destOrd="0" presId="urn:microsoft.com/office/officeart/2016/7/layout/LinearArrowProcessNumbered"/>
    <dgm:cxn modelId="{C99BE8E5-945E-40B9-A43D-3EEC407267F0}" type="presOf" srcId="{3F65EC9F-25AE-4AD1-8352-3333C3449B2F}" destId="{640EF6CB-CD58-4A58-8CDA-0415835358CD}" srcOrd="0" destOrd="0" presId="urn:microsoft.com/office/officeart/2016/7/layout/LinearArrowProcessNumbered"/>
    <dgm:cxn modelId="{C9A1C4C8-C2EB-4BD3-AB1E-456FFBE654F0}" type="presOf" srcId="{EBBEDD2F-C2CB-456C-999E-B41D86B27095}" destId="{302DAB45-53BD-4EEA-B05B-82FA88CCAC3B}" srcOrd="0" destOrd="0" presId="urn:microsoft.com/office/officeart/2016/7/layout/LinearArrowProcessNumbered"/>
    <dgm:cxn modelId="{685E88C9-CA6C-4C14-BB1A-DCE0B8CC926B}" type="presOf" srcId="{3C13CB40-4E22-4CA9-AF40-DECFED9E8759}" destId="{BD725F59-BA85-4EA9-BCA6-02D48CEE3DAA}" srcOrd="0" destOrd="0" presId="urn:microsoft.com/office/officeart/2016/7/layout/LinearArrowProcessNumbered"/>
    <dgm:cxn modelId="{32ABFDCA-959A-4AE0-B87A-1E1AEAE58480}" type="presOf" srcId="{1BE80A4B-4A44-464A-9782-C34C1C263E66}" destId="{788C2707-4198-4151-9557-8977F3F658AF}" srcOrd="0" destOrd="0" presId="urn:microsoft.com/office/officeart/2016/7/layout/LinearArrowProcessNumbered"/>
    <dgm:cxn modelId="{A501F3CC-E011-45C7-B94E-2253DE968D55}" type="presOf" srcId="{12753591-F82D-4745-A37F-F76748102873}" destId="{B18BF82B-42B2-4F3A-B80E-76FAEA78E462}" srcOrd="0" destOrd="0" presId="urn:microsoft.com/office/officeart/2016/7/layout/LinearArrowProcessNumbered"/>
    <dgm:cxn modelId="{0B34E7EF-725A-4A93-AFB3-FAF0BAE26B33}" srcId="{B9C0031E-DBC6-4D1A-9BF4-91E77CF773EC}" destId="{5FA17C88-42C1-448C-B70C-70CEFB784724}" srcOrd="5" destOrd="0" parTransId="{4E7F925F-881C-46B0-89F9-2FF2D2C6813A}" sibTransId="{5DA74069-C471-4A19-B439-855F6B64F0FA}"/>
    <dgm:cxn modelId="{69E810FB-1558-4E27-A0A3-F08E353E8306}" srcId="{B9C0031E-DBC6-4D1A-9BF4-91E77CF773EC}" destId="{12753591-F82D-4745-A37F-F76748102873}" srcOrd="0" destOrd="0" parTransId="{F8EC9A19-B9AC-44F3-A1A3-DB4C2C29654E}" sibTransId="{328DC48B-2C44-46D5-8218-D7867F74F625}"/>
    <dgm:cxn modelId="{D5D9867F-A2CA-4D58-9A0F-9505E4CAF405}" type="presParOf" srcId="{DD8DF12E-55D5-48FC-A3FA-3B8BA1CEF7F6}" destId="{4E2488C7-B766-42E1-BF08-99CBFD19F45B}" srcOrd="0" destOrd="0" presId="urn:microsoft.com/office/officeart/2016/7/layout/LinearArrowProcessNumbered"/>
    <dgm:cxn modelId="{F09F0C67-AF6C-4976-B3F3-B0772EDF9EA1}" type="presParOf" srcId="{4E2488C7-B766-42E1-BF08-99CBFD19F45B}" destId="{AEBB1F36-D52E-4E8D-BE36-F3E14A15EE03}" srcOrd="0" destOrd="0" presId="urn:microsoft.com/office/officeart/2016/7/layout/LinearArrowProcessNumbered"/>
    <dgm:cxn modelId="{FC0EF889-BF32-40D2-B61C-C4D094EDF251}" type="presParOf" srcId="{4E2488C7-B766-42E1-BF08-99CBFD19F45B}" destId="{D689DFFC-CE7E-4613-B472-FBF5D00CF629}" srcOrd="1" destOrd="0" presId="urn:microsoft.com/office/officeart/2016/7/layout/LinearArrowProcessNumbered"/>
    <dgm:cxn modelId="{FDAE56DB-9646-4808-B880-B0DC95A591CE}" type="presParOf" srcId="{D689DFFC-CE7E-4613-B472-FBF5D00CF629}" destId="{0757B3AD-74DE-46FB-9892-EF07B7CC5BFF}" srcOrd="0" destOrd="0" presId="urn:microsoft.com/office/officeart/2016/7/layout/LinearArrowProcessNumbered"/>
    <dgm:cxn modelId="{20C496EF-C263-45B8-801A-3CF28E5C60A4}" type="presParOf" srcId="{D689DFFC-CE7E-4613-B472-FBF5D00CF629}" destId="{8871A3E3-58D0-4146-A551-1B450214A6BD}" srcOrd="1" destOrd="0" presId="urn:microsoft.com/office/officeart/2016/7/layout/LinearArrowProcessNumbered"/>
    <dgm:cxn modelId="{867A2C1A-126A-48D3-82FB-853A89D6A00E}" type="presParOf" srcId="{D689DFFC-CE7E-4613-B472-FBF5D00CF629}" destId="{58303423-7ECF-4ED3-BD61-D7C5FAE93091}" srcOrd="2" destOrd="0" presId="urn:microsoft.com/office/officeart/2016/7/layout/LinearArrowProcessNumbered"/>
    <dgm:cxn modelId="{D06DBDA7-3B93-4EBC-B5ED-04E35AF1418B}" type="presParOf" srcId="{D689DFFC-CE7E-4613-B472-FBF5D00CF629}" destId="{1EF14E46-73BF-4FEB-840E-044A9D7918F3}" srcOrd="3" destOrd="0" presId="urn:microsoft.com/office/officeart/2016/7/layout/LinearArrowProcessNumbered"/>
    <dgm:cxn modelId="{E3DF9347-B601-4C12-A509-1430CF9AE5B7}" type="presParOf" srcId="{4E2488C7-B766-42E1-BF08-99CBFD19F45B}" destId="{B18BF82B-42B2-4F3A-B80E-76FAEA78E462}" srcOrd="2" destOrd="0" presId="urn:microsoft.com/office/officeart/2016/7/layout/LinearArrowProcessNumbered"/>
    <dgm:cxn modelId="{4200DDB3-04DB-4513-A7C3-27E70CDF9B92}" type="presParOf" srcId="{DD8DF12E-55D5-48FC-A3FA-3B8BA1CEF7F6}" destId="{338CD6E6-3A8A-4170-BBDA-DBA3A623D4B8}" srcOrd="1" destOrd="0" presId="urn:microsoft.com/office/officeart/2016/7/layout/LinearArrowProcessNumbered"/>
    <dgm:cxn modelId="{19CA3C79-E3F2-44E3-ACE6-5DC6C753332B}" type="presParOf" srcId="{DD8DF12E-55D5-48FC-A3FA-3B8BA1CEF7F6}" destId="{0A6F1A17-AE19-4DE4-B2B0-ADAADF2A1E61}" srcOrd="2" destOrd="0" presId="urn:microsoft.com/office/officeart/2016/7/layout/LinearArrowProcessNumbered"/>
    <dgm:cxn modelId="{819E4A84-2799-4089-B0A6-85B8BB1AFC09}" type="presParOf" srcId="{0A6F1A17-AE19-4DE4-B2B0-ADAADF2A1E61}" destId="{4FD6F7AF-D6E0-46D3-B0B7-E4FC035ED1C7}" srcOrd="0" destOrd="0" presId="urn:microsoft.com/office/officeart/2016/7/layout/LinearArrowProcessNumbered"/>
    <dgm:cxn modelId="{415571B4-2BBA-42DE-9428-13BF1B05D47E}" type="presParOf" srcId="{0A6F1A17-AE19-4DE4-B2B0-ADAADF2A1E61}" destId="{8AB60845-5120-4562-8AB8-B7DE5647084B}" srcOrd="1" destOrd="0" presId="urn:microsoft.com/office/officeart/2016/7/layout/LinearArrowProcessNumbered"/>
    <dgm:cxn modelId="{507609B4-CC9F-4AA4-AD89-C99387B0913F}" type="presParOf" srcId="{8AB60845-5120-4562-8AB8-B7DE5647084B}" destId="{DE5DFB13-AD50-4B67-9485-2666F7E4821F}" srcOrd="0" destOrd="0" presId="urn:microsoft.com/office/officeart/2016/7/layout/LinearArrowProcessNumbered"/>
    <dgm:cxn modelId="{1E5D37CC-A175-4A9D-8A01-9D9DA20DF8B8}" type="presParOf" srcId="{8AB60845-5120-4562-8AB8-B7DE5647084B}" destId="{97C838EF-07BB-4B58-B6FA-326DA90A7522}" srcOrd="1" destOrd="0" presId="urn:microsoft.com/office/officeart/2016/7/layout/LinearArrowProcessNumbered"/>
    <dgm:cxn modelId="{5F1F0A2A-D6BE-4BF6-9174-7273E7A94798}" type="presParOf" srcId="{8AB60845-5120-4562-8AB8-B7DE5647084B}" destId="{259BBE26-4C52-4DCC-92F2-55B9A1CB6505}" srcOrd="2" destOrd="0" presId="urn:microsoft.com/office/officeart/2016/7/layout/LinearArrowProcessNumbered"/>
    <dgm:cxn modelId="{14E675A7-BC47-4F1A-AD6E-A5D48805A426}" type="presParOf" srcId="{8AB60845-5120-4562-8AB8-B7DE5647084B}" destId="{3A7E0E20-A254-42D4-9166-AA16A7CCECA9}" srcOrd="3" destOrd="0" presId="urn:microsoft.com/office/officeart/2016/7/layout/LinearArrowProcessNumbered"/>
    <dgm:cxn modelId="{3C79B74C-BD51-4FE2-A088-F9AF87304FAE}" type="presParOf" srcId="{0A6F1A17-AE19-4DE4-B2B0-ADAADF2A1E61}" destId="{0EAECF17-83A0-4387-9D72-B4E899331CFE}" srcOrd="2" destOrd="0" presId="urn:microsoft.com/office/officeart/2016/7/layout/LinearArrowProcessNumbered"/>
    <dgm:cxn modelId="{97F7FDFE-3A56-4A88-8E90-86252A8E40D2}" type="presParOf" srcId="{DD8DF12E-55D5-48FC-A3FA-3B8BA1CEF7F6}" destId="{D12AD56A-9BF4-471B-ABD6-301F242263FC}" srcOrd="3" destOrd="0" presId="urn:microsoft.com/office/officeart/2016/7/layout/LinearArrowProcessNumbered"/>
    <dgm:cxn modelId="{8E2646A4-9049-43B2-8861-292AD0F0F856}" type="presParOf" srcId="{DD8DF12E-55D5-48FC-A3FA-3B8BA1CEF7F6}" destId="{68B92A1E-CA68-4BA9-8147-6F1E913F825B}" srcOrd="4" destOrd="0" presId="urn:microsoft.com/office/officeart/2016/7/layout/LinearArrowProcessNumbered"/>
    <dgm:cxn modelId="{3EF14EFC-FDE6-4BD1-B805-7AEFC752BFD7}" type="presParOf" srcId="{68B92A1E-CA68-4BA9-8147-6F1E913F825B}" destId="{838DBA3F-A96F-4643-8E30-A4B398A5BE5C}" srcOrd="0" destOrd="0" presId="urn:microsoft.com/office/officeart/2016/7/layout/LinearArrowProcessNumbered"/>
    <dgm:cxn modelId="{C7F9A9F4-D18D-4EFB-8A5E-2214A7F6E4B3}" type="presParOf" srcId="{68B92A1E-CA68-4BA9-8147-6F1E913F825B}" destId="{A5FFAA8F-BAD1-48F3-B059-5E9632ECB9DD}" srcOrd="1" destOrd="0" presId="urn:microsoft.com/office/officeart/2016/7/layout/LinearArrowProcessNumbered"/>
    <dgm:cxn modelId="{0C6251B8-78E9-45F9-8257-EBF0D33F49D6}" type="presParOf" srcId="{A5FFAA8F-BAD1-48F3-B059-5E9632ECB9DD}" destId="{B2F29DCE-CC28-4D8D-B31B-8EFFACDE1F8C}" srcOrd="0" destOrd="0" presId="urn:microsoft.com/office/officeart/2016/7/layout/LinearArrowProcessNumbered"/>
    <dgm:cxn modelId="{CB614FDE-D71C-4DC2-8873-E2B3FB9CF000}" type="presParOf" srcId="{A5FFAA8F-BAD1-48F3-B059-5E9632ECB9DD}" destId="{B040320B-C086-48E1-8671-DF0397E92DE2}" srcOrd="1" destOrd="0" presId="urn:microsoft.com/office/officeart/2016/7/layout/LinearArrowProcessNumbered"/>
    <dgm:cxn modelId="{E1E83B07-503C-49C7-8ECA-B7EDFCDC4B65}" type="presParOf" srcId="{A5FFAA8F-BAD1-48F3-B059-5E9632ECB9DD}" destId="{BD725F59-BA85-4EA9-BCA6-02D48CEE3DAA}" srcOrd="2" destOrd="0" presId="urn:microsoft.com/office/officeart/2016/7/layout/LinearArrowProcessNumbered"/>
    <dgm:cxn modelId="{4F7101E6-ADD9-40C9-A1E9-55CC6E08F2F0}" type="presParOf" srcId="{A5FFAA8F-BAD1-48F3-B059-5E9632ECB9DD}" destId="{B94B2F47-94D7-48CD-B2C1-8F7E618C222E}" srcOrd="3" destOrd="0" presId="urn:microsoft.com/office/officeart/2016/7/layout/LinearArrowProcessNumbered"/>
    <dgm:cxn modelId="{44263920-2DA7-4297-B3B9-CF8463DEC8C5}" type="presParOf" srcId="{68B92A1E-CA68-4BA9-8147-6F1E913F825B}" destId="{AA674BB5-9ECF-4490-A34D-325D6FA85AC7}" srcOrd="2" destOrd="0" presId="urn:microsoft.com/office/officeart/2016/7/layout/LinearArrowProcessNumbered"/>
    <dgm:cxn modelId="{14CB2867-EF4B-4B4F-8250-10EC8DCAF97F}" type="presParOf" srcId="{DD8DF12E-55D5-48FC-A3FA-3B8BA1CEF7F6}" destId="{A11BCCB1-0C20-47C1-86E3-F571D94D88A9}" srcOrd="5" destOrd="0" presId="urn:microsoft.com/office/officeart/2016/7/layout/LinearArrowProcessNumbered"/>
    <dgm:cxn modelId="{EA6A0BCB-D9B6-468D-B092-20CD2A2FC4FA}" type="presParOf" srcId="{DD8DF12E-55D5-48FC-A3FA-3B8BA1CEF7F6}" destId="{20281350-B8FB-42DE-AEB5-F1C1984DADD2}" srcOrd="6" destOrd="0" presId="urn:microsoft.com/office/officeart/2016/7/layout/LinearArrowProcessNumbered"/>
    <dgm:cxn modelId="{F00A95C3-D24C-4E3A-AA24-4CB2C0AEBFB6}" type="presParOf" srcId="{20281350-B8FB-42DE-AEB5-F1C1984DADD2}" destId="{3EAA86BA-C078-4F57-BE05-E0C9C4FE542D}" srcOrd="0" destOrd="0" presId="urn:microsoft.com/office/officeart/2016/7/layout/LinearArrowProcessNumbered"/>
    <dgm:cxn modelId="{968AB672-3464-4B9C-8921-3B6BA0D00429}" type="presParOf" srcId="{20281350-B8FB-42DE-AEB5-F1C1984DADD2}" destId="{EDA77C29-62E9-47E4-8EF2-4ED863177CAE}" srcOrd="1" destOrd="0" presId="urn:microsoft.com/office/officeart/2016/7/layout/LinearArrowProcessNumbered"/>
    <dgm:cxn modelId="{3CE4D8B5-2E9B-45F8-A6AB-4745A285E48F}" type="presParOf" srcId="{EDA77C29-62E9-47E4-8EF2-4ED863177CAE}" destId="{9ACB3AB3-FB72-4257-8150-42EE67FCA4BB}" srcOrd="0" destOrd="0" presId="urn:microsoft.com/office/officeart/2016/7/layout/LinearArrowProcessNumbered"/>
    <dgm:cxn modelId="{E15715CC-BD93-4379-BB26-B7E3C26964FD}" type="presParOf" srcId="{EDA77C29-62E9-47E4-8EF2-4ED863177CAE}" destId="{5E68F653-8713-4845-8B80-D5A823FABA2A}" srcOrd="1" destOrd="0" presId="urn:microsoft.com/office/officeart/2016/7/layout/LinearArrowProcessNumbered"/>
    <dgm:cxn modelId="{E04AEC4E-0152-4E7C-931C-8897CD4865F8}" type="presParOf" srcId="{EDA77C29-62E9-47E4-8EF2-4ED863177CAE}" destId="{052F1AB9-7944-492A-9A34-8E189C523DCA}" srcOrd="2" destOrd="0" presId="urn:microsoft.com/office/officeart/2016/7/layout/LinearArrowProcessNumbered"/>
    <dgm:cxn modelId="{B2D4D55E-B548-4922-8036-F7B16558218C}" type="presParOf" srcId="{EDA77C29-62E9-47E4-8EF2-4ED863177CAE}" destId="{DD858DAF-0253-438B-A470-F959DC73AB12}" srcOrd="3" destOrd="0" presId="urn:microsoft.com/office/officeart/2016/7/layout/LinearArrowProcessNumbered"/>
    <dgm:cxn modelId="{A261D36A-F545-4A23-9D3D-E0448523E651}" type="presParOf" srcId="{20281350-B8FB-42DE-AEB5-F1C1984DADD2}" destId="{788C2707-4198-4151-9557-8977F3F658AF}" srcOrd="2" destOrd="0" presId="urn:microsoft.com/office/officeart/2016/7/layout/LinearArrowProcessNumbered"/>
    <dgm:cxn modelId="{177DFC22-76BF-4BE2-B742-05C231D48DA8}" type="presParOf" srcId="{DD8DF12E-55D5-48FC-A3FA-3B8BA1CEF7F6}" destId="{04919123-0391-4F89-9A6D-841EC3E85E11}" srcOrd="7" destOrd="0" presId="urn:microsoft.com/office/officeart/2016/7/layout/LinearArrowProcessNumbered"/>
    <dgm:cxn modelId="{7D9EAD59-5E80-49CE-BF57-EB269550AE6B}" type="presParOf" srcId="{DD8DF12E-55D5-48FC-A3FA-3B8BA1CEF7F6}" destId="{F857F022-41D5-4CB8-A349-5E2F8B088270}" srcOrd="8" destOrd="0" presId="urn:microsoft.com/office/officeart/2016/7/layout/LinearArrowProcessNumbered"/>
    <dgm:cxn modelId="{903C4775-28EB-45CF-B22D-8814E9DE20ED}" type="presParOf" srcId="{F857F022-41D5-4CB8-A349-5E2F8B088270}" destId="{2EE015A8-31E7-4C31-BD9F-E523344B5EC4}" srcOrd="0" destOrd="0" presId="urn:microsoft.com/office/officeart/2016/7/layout/LinearArrowProcessNumbered"/>
    <dgm:cxn modelId="{0C56882A-DB2E-4E44-BB68-F227EA0225B8}" type="presParOf" srcId="{F857F022-41D5-4CB8-A349-5E2F8B088270}" destId="{13C7C06D-CDD2-46C4-B142-435DAED3F54E}" srcOrd="1" destOrd="0" presId="urn:microsoft.com/office/officeart/2016/7/layout/LinearArrowProcessNumbered"/>
    <dgm:cxn modelId="{E357D4B6-1959-40F6-8F3F-55F9C8CEA55A}" type="presParOf" srcId="{13C7C06D-CDD2-46C4-B142-435DAED3F54E}" destId="{603B0B01-9686-4FF1-9E1D-6A1230F521B0}" srcOrd="0" destOrd="0" presId="urn:microsoft.com/office/officeart/2016/7/layout/LinearArrowProcessNumbered"/>
    <dgm:cxn modelId="{6C608EC0-8F55-4D9A-A7AA-433D74F9EF51}" type="presParOf" srcId="{13C7C06D-CDD2-46C4-B142-435DAED3F54E}" destId="{4F5F9766-2F10-4E66-B497-DF9EDEAF9A9D}" srcOrd="1" destOrd="0" presId="urn:microsoft.com/office/officeart/2016/7/layout/LinearArrowProcessNumbered"/>
    <dgm:cxn modelId="{48031CD2-BA77-418B-A72A-270EBA0E6B53}" type="presParOf" srcId="{13C7C06D-CDD2-46C4-B142-435DAED3F54E}" destId="{640EF6CB-CD58-4A58-8CDA-0415835358CD}" srcOrd="2" destOrd="0" presId="urn:microsoft.com/office/officeart/2016/7/layout/LinearArrowProcessNumbered"/>
    <dgm:cxn modelId="{D37BDA4C-15D6-45CD-B0E0-7ABCAEE21758}" type="presParOf" srcId="{13C7C06D-CDD2-46C4-B142-435DAED3F54E}" destId="{C052E211-C9FA-4E81-89D3-4316BB063603}" srcOrd="3" destOrd="0" presId="urn:microsoft.com/office/officeart/2016/7/layout/LinearArrowProcessNumbered"/>
    <dgm:cxn modelId="{D777394C-1C57-4C6B-B527-556F933FDD88}" type="presParOf" srcId="{F857F022-41D5-4CB8-A349-5E2F8B088270}" destId="{D8465CDF-8B80-46E8-814A-096B04814A10}" srcOrd="2" destOrd="0" presId="urn:microsoft.com/office/officeart/2016/7/layout/LinearArrowProcessNumbered"/>
    <dgm:cxn modelId="{CF0BD9D6-12A7-4D20-B52A-22AEA79EA10C}" type="presParOf" srcId="{DD8DF12E-55D5-48FC-A3FA-3B8BA1CEF7F6}" destId="{4B678F65-5C83-4F0A-8A98-5152C01497A7}" srcOrd="9" destOrd="0" presId="urn:microsoft.com/office/officeart/2016/7/layout/LinearArrowProcessNumbered"/>
    <dgm:cxn modelId="{843DF122-9257-4C60-93C7-644CEB59619E}" type="presParOf" srcId="{DD8DF12E-55D5-48FC-A3FA-3B8BA1CEF7F6}" destId="{647B7F09-8B94-4E8D-9157-1BEDC15DE305}" srcOrd="10" destOrd="0" presId="urn:microsoft.com/office/officeart/2016/7/layout/LinearArrowProcessNumbered"/>
    <dgm:cxn modelId="{D2116894-231D-4A31-AC28-E90ADF5DB893}" type="presParOf" srcId="{647B7F09-8B94-4E8D-9157-1BEDC15DE305}" destId="{1E62EDC6-6617-48C6-9CD0-C19BBE710DF3}" srcOrd="0" destOrd="0" presId="urn:microsoft.com/office/officeart/2016/7/layout/LinearArrowProcessNumbered"/>
    <dgm:cxn modelId="{46211B7F-7962-4FF6-BDAE-A8672FE8F763}" type="presParOf" srcId="{647B7F09-8B94-4E8D-9157-1BEDC15DE305}" destId="{442CBD50-F4C0-4B42-BFB3-AA2ECB2271D6}" srcOrd="1" destOrd="0" presId="urn:microsoft.com/office/officeart/2016/7/layout/LinearArrowProcessNumbered"/>
    <dgm:cxn modelId="{1BCE6C93-3793-41A1-9472-139268AF91A2}" type="presParOf" srcId="{442CBD50-F4C0-4B42-BFB3-AA2ECB2271D6}" destId="{50740247-673F-4CF8-9630-7C69FF3DF1BA}" srcOrd="0" destOrd="0" presId="urn:microsoft.com/office/officeart/2016/7/layout/LinearArrowProcessNumbered"/>
    <dgm:cxn modelId="{3D9F2A99-D3C1-41C4-942A-0D8D15618662}" type="presParOf" srcId="{442CBD50-F4C0-4B42-BFB3-AA2ECB2271D6}" destId="{50688266-07EB-4F7C-99CA-018ECAE1EC10}" srcOrd="1" destOrd="0" presId="urn:microsoft.com/office/officeart/2016/7/layout/LinearArrowProcessNumbered"/>
    <dgm:cxn modelId="{A152C5F7-3266-4B42-8F41-C56AE6970F58}" type="presParOf" srcId="{442CBD50-F4C0-4B42-BFB3-AA2ECB2271D6}" destId="{7205F6B3-263D-4C6C-B333-E839DF443C46}" srcOrd="2" destOrd="0" presId="urn:microsoft.com/office/officeart/2016/7/layout/LinearArrowProcessNumbered"/>
    <dgm:cxn modelId="{7F036DB1-86D1-431C-BF5D-E31254DCAAE5}" type="presParOf" srcId="{442CBD50-F4C0-4B42-BFB3-AA2ECB2271D6}" destId="{1727F5DD-BCF3-4098-B4DC-45FE9F208D8E}" srcOrd="3" destOrd="0" presId="urn:microsoft.com/office/officeart/2016/7/layout/LinearArrowProcessNumbered"/>
    <dgm:cxn modelId="{304BCE75-0D2B-431F-950B-9BF05185F94D}" type="presParOf" srcId="{647B7F09-8B94-4E8D-9157-1BEDC15DE305}" destId="{F8DE9211-C225-4153-B246-252E02780DAC}" srcOrd="2" destOrd="0" presId="urn:microsoft.com/office/officeart/2016/7/layout/LinearArrowProcessNumbered"/>
    <dgm:cxn modelId="{100E5049-091D-4459-9338-644097D8EB92}" type="presParOf" srcId="{DD8DF12E-55D5-48FC-A3FA-3B8BA1CEF7F6}" destId="{ED489439-C343-4FCD-8FDF-69BEA71114C2}" srcOrd="11" destOrd="0" presId="urn:microsoft.com/office/officeart/2016/7/layout/LinearArrowProcessNumbered"/>
    <dgm:cxn modelId="{1D45AF45-7729-4434-B257-EE1B22A04C99}" type="presParOf" srcId="{DD8DF12E-55D5-48FC-A3FA-3B8BA1CEF7F6}" destId="{5EEE2684-FA9D-4A81-A062-CA14343BD9BB}" srcOrd="12" destOrd="0" presId="urn:microsoft.com/office/officeart/2016/7/layout/LinearArrowProcessNumbered"/>
    <dgm:cxn modelId="{088DBB67-8A6D-49B5-A3B2-A2B77AD58B20}" type="presParOf" srcId="{5EEE2684-FA9D-4A81-A062-CA14343BD9BB}" destId="{2F3ECD26-20FB-4ADB-809E-54C8F3F63437}" srcOrd="0" destOrd="0" presId="urn:microsoft.com/office/officeart/2016/7/layout/LinearArrowProcessNumbered"/>
    <dgm:cxn modelId="{96469D0F-9C51-45EA-8481-350DD571BBF6}" type="presParOf" srcId="{5EEE2684-FA9D-4A81-A062-CA14343BD9BB}" destId="{7F0ACEC2-5E7D-40FD-97B1-08E993AD7871}" srcOrd="1" destOrd="0" presId="urn:microsoft.com/office/officeart/2016/7/layout/LinearArrowProcessNumbered"/>
    <dgm:cxn modelId="{D98717D8-74AB-4E2E-A3F0-D35F697086DB}" type="presParOf" srcId="{7F0ACEC2-5E7D-40FD-97B1-08E993AD7871}" destId="{26C40786-24B3-4F9A-8F3A-61636237D5C7}" srcOrd="0" destOrd="0" presId="urn:microsoft.com/office/officeart/2016/7/layout/LinearArrowProcessNumbered"/>
    <dgm:cxn modelId="{A15D5AAC-E7C5-4AF8-B1AB-15243886F5DF}" type="presParOf" srcId="{7F0ACEC2-5E7D-40FD-97B1-08E993AD7871}" destId="{B5A7454C-CBDB-4E1E-AEC8-4D150FC546D6}" srcOrd="1" destOrd="0" presId="urn:microsoft.com/office/officeart/2016/7/layout/LinearArrowProcessNumbered"/>
    <dgm:cxn modelId="{A121E1B8-38FA-42F8-9721-68E14329F6EE}" type="presParOf" srcId="{7F0ACEC2-5E7D-40FD-97B1-08E993AD7871}" destId="{302DAB45-53BD-4EEA-B05B-82FA88CCAC3B}" srcOrd="2" destOrd="0" presId="urn:microsoft.com/office/officeart/2016/7/layout/LinearArrowProcessNumbered"/>
    <dgm:cxn modelId="{EBE4A77F-184C-45AE-A05B-C22A2137818C}" type="presParOf" srcId="{7F0ACEC2-5E7D-40FD-97B1-08E993AD7871}" destId="{1576B617-3A2D-4713-AB73-7271301F83D3}" srcOrd="3" destOrd="0" presId="urn:microsoft.com/office/officeart/2016/7/layout/LinearArrowProcessNumbered"/>
    <dgm:cxn modelId="{1670AEB5-83A5-458F-9A62-723DD15BA6E6}" type="presParOf" srcId="{5EEE2684-FA9D-4A81-A062-CA14343BD9BB}" destId="{09D0AB14-726B-484C-B835-12E43B71300F}" srcOrd="2" destOrd="0" presId="urn:microsoft.com/office/officeart/2016/7/layout/LinearArrow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70CF9E-C67D-4BBA-887D-06D0B2305836}"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39C29CFB-27D0-4F1C-A187-FDE18E9F9B97}">
      <dgm:prSet custT="1"/>
      <dgm:spPr/>
      <dgm:t>
        <a:bodyPr/>
        <a:lstStyle/>
        <a:p>
          <a:pPr>
            <a:defRPr cap="all"/>
          </a:pPr>
          <a:r>
            <a:rPr lang="en-US" sz="1800" baseline="30000" dirty="0">
              <a:solidFill>
                <a:schemeClr val="accent2">
                  <a:lumMod val="50000"/>
                </a:schemeClr>
              </a:solidFill>
            </a:rPr>
            <a:t>Council implemented a GIA Tool and assessment process with upcoming intensive training sessions for staff in response to new legislation</a:t>
          </a:r>
          <a:endParaRPr lang="en-US" sz="1800" dirty="0">
            <a:solidFill>
              <a:schemeClr val="accent2">
                <a:lumMod val="50000"/>
              </a:schemeClr>
            </a:solidFill>
          </a:endParaRPr>
        </a:p>
      </dgm:t>
    </dgm:pt>
    <dgm:pt modelId="{A5A5931C-07CE-45F9-82E7-2D7F4736F816}" type="parTrans" cxnId="{FE82CB21-2E55-448B-B76A-977C0A4EB5D1}">
      <dgm:prSet/>
      <dgm:spPr/>
      <dgm:t>
        <a:bodyPr/>
        <a:lstStyle/>
        <a:p>
          <a:endParaRPr lang="en-US"/>
        </a:p>
      </dgm:t>
    </dgm:pt>
    <dgm:pt modelId="{5DFB3DAF-972E-4DD0-9E03-F35D80C6DE20}" type="sibTrans" cxnId="{FE82CB21-2E55-448B-B76A-977C0A4EB5D1}">
      <dgm:prSet/>
      <dgm:spPr/>
      <dgm:t>
        <a:bodyPr/>
        <a:lstStyle/>
        <a:p>
          <a:endParaRPr lang="en-US"/>
        </a:p>
      </dgm:t>
    </dgm:pt>
    <dgm:pt modelId="{75BD66D2-B847-4A29-BA92-205416C51BC0}">
      <dgm:prSet custT="1"/>
      <dgm:spPr/>
      <dgm:t>
        <a:bodyPr/>
        <a:lstStyle/>
        <a:p>
          <a:pPr>
            <a:defRPr cap="all"/>
          </a:pPr>
          <a:r>
            <a:rPr lang="en-US" sz="1800" baseline="30000" dirty="0">
              <a:solidFill>
                <a:schemeClr val="accent2">
                  <a:lumMod val="50000"/>
                </a:schemeClr>
              </a:solidFill>
            </a:rPr>
            <a:t>Council completed two GIAs</a:t>
          </a:r>
        </a:p>
        <a:p>
          <a:pPr>
            <a:defRPr cap="all"/>
          </a:pPr>
          <a:r>
            <a:rPr lang="en-US" sz="1800" baseline="30000" dirty="0">
              <a:solidFill>
                <a:schemeClr val="accent2">
                  <a:lumMod val="50000"/>
                </a:schemeClr>
              </a:solidFill>
            </a:rPr>
            <a:t>1. the safer community's strategy and policy  </a:t>
          </a:r>
        </a:p>
        <a:p>
          <a:pPr>
            <a:defRPr cap="all"/>
          </a:pPr>
          <a:r>
            <a:rPr lang="en-US" sz="1800" baseline="30000" dirty="0">
              <a:solidFill>
                <a:schemeClr val="accent2">
                  <a:lumMod val="50000"/>
                </a:schemeClr>
              </a:solidFill>
            </a:rPr>
            <a:t>2. the glass recycling bin implementation plan</a:t>
          </a:r>
          <a:endParaRPr lang="en-US" sz="1800" dirty="0">
            <a:solidFill>
              <a:schemeClr val="accent2">
                <a:lumMod val="50000"/>
              </a:schemeClr>
            </a:solidFill>
          </a:endParaRPr>
        </a:p>
      </dgm:t>
    </dgm:pt>
    <dgm:pt modelId="{35FB0B6D-B3E2-4957-8839-7F7334D112EE}" type="parTrans" cxnId="{5CF01CF9-FBA7-438A-ABBE-F30A586E9647}">
      <dgm:prSet/>
      <dgm:spPr/>
      <dgm:t>
        <a:bodyPr/>
        <a:lstStyle/>
        <a:p>
          <a:endParaRPr lang="en-US"/>
        </a:p>
      </dgm:t>
    </dgm:pt>
    <dgm:pt modelId="{F254A56A-F1E9-40A9-8149-B613C899CE44}" type="sibTrans" cxnId="{5CF01CF9-FBA7-438A-ABBE-F30A586E9647}">
      <dgm:prSet/>
      <dgm:spPr/>
      <dgm:t>
        <a:bodyPr/>
        <a:lstStyle/>
        <a:p>
          <a:endParaRPr lang="en-US"/>
        </a:p>
      </dgm:t>
    </dgm:pt>
    <dgm:pt modelId="{91A4B788-4E8E-445D-BD85-946C5DABD936}">
      <dgm:prSet custT="1"/>
      <dgm:spPr/>
      <dgm:t>
        <a:bodyPr/>
        <a:lstStyle/>
        <a:p>
          <a:pPr>
            <a:defRPr cap="all"/>
          </a:pPr>
          <a:r>
            <a:rPr lang="en-US" sz="1800" baseline="30000" dirty="0">
              <a:solidFill>
                <a:schemeClr val="accent2">
                  <a:lumMod val="50000"/>
                </a:schemeClr>
              </a:solidFill>
            </a:rPr>
            <a:t>Council WILL  develop a digital GIA Tool to;</a:t>
          </a:r>
        </a:p>
        <a:p>
          <a:pPr>
            <a:defRPr cap="all"/>
          </a:pPr>
          <a:r>
            <a:rPr lang="en-US" sz="1800" baseline="30000" dirty="0">
              <a:solidFill>
                <a:schemeClr val="accent2">
                  <a:lumMod val="50000"/>
                </a:schemeClr>
              </a:solidFill>
            </a:rPr>
            <a:t> 1.improve the assessment process </a:t>
          </a:r>
        </a:p>
        <a:p>
          <a:pPr>
            <a:defRPr cap="all"/>
          </a:pPr>
          <a:r>
            <a:rPr lang="en-US" sz="1800" baseline="30000" dirty="0">
              <a:solidFill>
                <a:schemeClr val="accent2">
                  <a:lumMod val="50000"/>
                </a:schemeClr>
              </a:solidFill>
            </a:rPr>
            <a:t>2. allow for data collection</a:t>
          </a:r>
        </a:p>
        <a:p>
          <a:pPr>
            <a:defRPr cap="all"/>
          </a:pPr>
          <a:r>
            <a:rPr lang="en-US" sz="1800" baseline="30000" dirty="0">
              <a:solidFill>
                <a:schemeClr val="accent2">
                  <a:lumMod val="50000"/>
                </a:schemeClr>
              </a:solidFill>
            </a:rPr>
            <a:t>3. simplify the reporting process</a:t>
          </a:r>
          <a:endParaRPr lang="en-US" sz="1800" dirty="0">
            <a:solidFill>
              <a:schemeClr val="accent2">
                <a:lumMod val="50000"/>
              </a:schemeClr>
            </a:solidFill>
          </a:endParaRPr>
        </a:p>
      </dgm:t>
    </dgm:pt>
    <dgm:pt modelId="{865AC574-47E8-42A9-BC84-FC317E6E90D0}" type="parTrans" cxnId="{CAFA933B-B9BE-408E-BD64-FF17F50C95BE}">
      <dgm:prSet/>
      <dgm:spPr/>
      <dgm:t>
        <a:bodyPr/>
        <a:lstStyle/>
        <a:p>
          <a:endParaRPr lang="en-US"/>
        </a:p>
      </dgm:t>
    </dgm:pt>
    <dgm:pt modelId="{E51F0E86-49CF-4623-A151-08558CCDBA0B}" type="sibTrans" cxnId="{CAFA933B-B9BE-408E-BD64-FF17F50C95BE}">
      <dgm:prSet/>
      <dgm:spPr/>
      <dgm:t>
        <a:bodyPr/>
        <a:lstStyle/>
        <a:p>
          <a:endParaRPr lang="en-US"/>
        </a:p>
      </dgm:t>
    </dgm:pt>
    <dgm:pt modelId="{BF7E8379-95AB-4D37-A220-5145CA5F3E3C}" type="pres">
      <dgm:prSet presAssocID="{C870CF9E-C67D-4BBA-887D-06D0B2305836}" presName="root" presStyleCnt="0">
        <dgm:presLayoutVars>
          <dgm:dir/>
          <dgm:resizeHandles val="exact"/>
        </dgm:presLayoutVars>
      </dgm:prSet>
      <dgm:spPr/>
    </dgm:pt>
    <dgm:pt modelId="{772EDA99-A27E-4B09-A84D-4D03F3AEEE4D}" type="pres">
      <dgm:prSet presAssocID="{39C29CFB-27D0-4F1C-A187-FDE18E9F9B97}" presName="compNode" presStyleCnt="0"/>
      <dgm:spPr/>
    </dgm:pt>
    <dgm:pt modelId="{648A8CD3-B093-44E9-88FA-33A471CD1663}" type="pres">
      <dgm:prSet presAssocID="{39C29CFB-27D0-4F1C-A187-FDE18E9F9B97}" presName="iconBgRect" presStyleLbl="bgShp" presStyleIdx="0" presStyleCnt="3"/>
      <dgm:spPr/>
    </dgm:pt>
    <dgm:pt modelId="{9E1CD8F7-997E-4A6E-95AD-BC963EA76E15}" type="pres">
      <dgm:prSet presAssocID="{39C29CFB-27D0-4F1C-A187-FDE18E9F9B9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C33ADE75-4696-4C5B-A0BE-099BD39C5E57}" type="pres">
      <dgm:prSet presAssocID="{39C29CFB-27D0-4F1C-A187-FDE18E9F9B97}" presName="spaceRect" presStyleCnt="0"/>
      <dgm:spPr/>
    </dgm:pt>
    <dgm:pt modelId="{52501BF0-C5A3-4580-8EDE-1F88FFAF14A5}" type="pres">
      <dgm:prSet presAssocID="{39C29CFB-27D0-4F1C-A187-FDE18E9F9B97}" presName="textRect" presStyleLbl="revTx" presStyleIdx="0" presStyleCnt="3" custScaleX="99797" custScaleY="98610">
        <dgm:presLayoutVars>
          <dgm:chMax val="1"/>
          <dgm:chPref val="1"/>
        </dgm:presLayoutVars>
      </dgm:prSet>
      <dgm:spPr/>
    </dgm:pt>
    <dgm:pt modelId="{AD36DAAB-CFD0-4931-BED6-79E736DB52B8}" type="pres">
      <dgm:prSet presAssocID="{5DFB3DAF-972E-4DD0-9E03-F35D80C6DE20}" presName="sibTrans" presStyleCnt="0"/>
      <dgm:spPr/>
    </dgm:pt>
    <dgm:pt modelId="{A673ADE0-5CEA-499E-97BA-257558AB2E7F}" type="pres">
      <dgm:prSet presAssocID="{75BD66D2-B847-4A29-BA92-205416C51BC0}" presName="compNode" presStyleCnt="0"/>
      <dgm:spPr/>
    </dgm:pt>
    <dgm:pt modelId="{DE83D93F-F54F-4EA6-8CE4-12AA0CF6A0DA}" type="pres">
      <dgm:prSet presAssocID="{75BD66D2-B847-4A29-BA92-205416C51BC0}" presName="iconBgRect" presStyleLbl="bgShp" presStyleIdx="1" presStyleCnt="3"/>
      <dgm:spPr/>
    </dgm:pt>
    <dgm:pt modelId="{D25C4AA3-BA23-4C8E-AEB9-1CC2F01F83B3}" type="pres">
      <dgm:prSet presAssocID="{75BD66D2-B847-4A29-BA92-205416C51BC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cycle"/>
        </a:ext>
      </dgm:extLst>
    </dgm:pt>
    <dgm:pt modelId="{4C34917C-25E4-4F58-BA78-67D862F3E88F}" type="pres">
      <dgm:prSet presAssocID="{75BD66D2-B847-4A29-BA92-205416C51BC0}" presName="spaceRect" presStyleCnt="0"/>
      <dgm:spPr/>
    </dgm:pt>
    <dgm:pt modelId="{28761C8B-CD7B-43E3-AC01-CFD0D6EB76F8}" type="pres">
      <dgm:prSet presAssocID="{75BD66D2-B847-4A29-BA92-205416C51BC0}" presName="textRect" presStyleLbl="revTx" presStyleIdx="1" presStyleCnt="3" custScaleX="99797" custScaleY="103180">
        <dgm:presLayoutVars>
          <dgm:chMax val="1"/>
          <dgm:chPref val="1"/>
        </dgm:presLayoutVars>
      </dgm:prSet>
      <dgm:spPr/>
    </dgm:pt>
    <dgm:pt modelId="{13DD35BE-738F-4F6D-BD79-8B126B34C40B}" type="pres">
      <dgm:prSet presAssocID="{F254A56A-F1E9-40A9-8149-B613C899CE44}" presName="sibTrans" presStyleCnt="0"/>
      <dgm:spPr/>
    </dgm:pt>
    <dgm:pt modelId="{9DCEF648-56A6-4A1E-9BA2-F409D34C493E}" type="pres">
      <dgm:prSet presAssocID="{91A4B788-4E8E-445D-BD85-946C5DABD936}" presName="compNode" presStyleCnt="0"/>
      <dgm:spPr/>
    </dgm:pt>
    <dgm:pt modelId="{AFD2411F-5480-49E1-A1A5-E1A56459280D}" type="pres">
      <dgm:prSet presAssocID="{91A4B788-4E8E-445D-BD85-946C5DABD936}" presName="iconBgRect" presStyleLbl="bgShp" presStyleIdx="2" presStyleCnt="3"/>
      <dgm:spPr/>
    </dgm:pt>
    <dgm:pt modelId="{F9F79AE4-9677-4157-A567-D848DB8777CE}" type="pres">
      <dgm:prSet presAssocID="{91A4B788-4E8E-445D-BD85-946C5DABD93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omputer with solid fill"/>
        </a:ext>
      </dgm:extLst>
    </dgm:pt>
    <dgm:pt modelId="{E8D1A6B3-F121-4C9C-B6A5-287D64BDDD91}" type="pres">
      <dgm:prSet presAssocID="{91A4B788-4E8E-445D-BD85-946C5DABD936}" presName="spaceRect" presStyleCnt="0"/>
      <dgm:spPr/>
    </dgm:pt>
    <dgm:pt modelId="{237B1D0C-5006-4213-9FB8-C5910E67C91E}" type="pres">
      <dgm:prSet presAssocID="{91A4B788-4E8E-445D-BD85-946C5DABD936}" presName="textRect" presStyleLbl="revTx" presStyleIdx="2" presStyleCnt="3" custScaleX="99797" custScaleY="105870" custLinFactNeighborX="2017" custLinFactNeighborY="-292">
        <dgm:presLayoutVars>
          <dgm:chMax val="1"/>
          <dgm:chPref val="1"/>
        </dgm:presLayoutVars>
      </dgm:prSet>
      <dgm:spPr/>
    </dgm:pt>
  </dgm:ptLst>
  <dgm:cxnLst>
    <dgm:cxn modelId="{97597C01-B44E-480C-A7A5-C885CC833558}" type="presOf" srcId="{91A4B788-4E8E-445D-BD85-946C5DABD936}" destId="{237B1D0C-5006-4213-9FB8-C5910E67C91E}" srcOrd="0" destOrd="0" presId="urn:microsoft.com/office/officeart/2018/5/layout/IconCircleLabelList"/>
    <dgm:cxn modelId="{FE82CB21-2E55-448B-B76A-977C0A4EB5D1}" srcId="{C870CF9E-C67D-4BBA-887D-06D0B2305836}" destId="{39C29CFB-27D0-4F1C-A187-FDE18E9F9B97}" srcOrd="0" destOrd="0" parTransId="{A5A5931C-07CE-45F9-82E7-2D7F4736F816}" sibTransId="{5DFB3DAF-972E-4DD0-9E03-F35D80C6DE20}"/>
    <dgm:cxn modelId="{CAFA933B-B9BE-408E-BD64-FF17F50C95BE}" srcId="{C870CF9E-C67D-4BBA-887D-06D0B2305836}" destId="{91A4B788-4E8E-445D-BD85-946C5DABD936}" srcOrd="2" destOrd="0" parTransId="{865AC574-47E8-42A9-BC84-FC317E6E90D0}" sibTransId="{E51F0E86-49CF-4623-A151-08558CCDBA0B}"/>
    <dgm:cxn modelId="{DD1A7445-17D0-43D0-AA1D-B6BE96EB8AFC}" type="presOf" srcId="{C870CF9E-C67D-4BBA-887D-06D0B2305836}" destId="{BF7E8379-95AB-4D37-A220-5145CA5F3E3C}" srcOrd="0" destOrd="0" presId="urn:microsoft.com/office/officeart/2018/5/layout/IconCircleLabelList"/>
    <dgm:cxn modelId="{D217EBEC-5EBF-47FB-8256-D3D4CE096BA8}" type="presOf" srcId="{75BD66D2-B847-4A29-BA92-205416C51BC0}" destId="{28761C8B-CD7B-43E3-AC01-CFD0D6EB76F8}" srcOrd="0" destOrd="0" presId="urn:microsoft.com/office/officeart/2018/5/layout/IconCircleLabelList"/>
    <dgm:cxn modelId="{4113C1F5-ABD7-414F-9B4F-3938A8A7C126}" type="presOf" srcId="{39C29CFB-27D0-4F1C-A187-FDE18E9F9B97}" destId="{52501BF0-C5A3-4580-8EDE-1F88FFAF14A5}" srcOrd="0" destOrd="0" presId="urn:microsoft.com/office/officeart/2018/5/layout/IconCircleLabelList"/>
    <dgm:cxn modelId="{5CF01CF9-FBA7-438A-ABBE-F30A586E9647}" srcId="{C870CF9E-C67D-4BBA-887D-06D0B2305836}" destId="{75BD66D2-B847-4A29-BA92-205416C51BC0}" srcOrd="1" destOrd="0" parTransId="{35FB0B6D-B3E2-4957-8839-7F7334D112EE}" sibTransId="{F254A56A-F1E9-40A9-8149-B613C899CE44}"/>
    <dgm:cxn modelId="{0F55A14E-8EFD-4613-A0E5-5810BA7D0594}" type="presParOf" srcId="{BF7E8379-95AB-4D37-A220-5145CA5F3E3C}" destId="{772EDA99-A27E-4B09-A84D-4D03F3AEEE4D}" srcOrd="0" destOrd="0" presId="urn:microsoft.com/office/officeart/2018/5/layout/IconCircleLabelList"/>
    <dgm:cxn modelId="{D47C2A9D-98B2-4233-9E77-CC350DDAF90A}" type="presParOf" srcId="{772EDA99-A27E-4B09-A84D-4D03F3AEEE4D}" destId="{648A8CD3-B093-44E9-88FA-33A471CD1663}" srcOrd="0" destOrd="0" presId="urn:microsoft.com/office/officeart/2018/5/layout/IconCircleLabelList"/>
    <dgm:cxn modelId="{D9554258-0F2F-43E7-9A23-295F601BF709}" type="presParOf" srcId="{772EDA99-A27E-4B09-A84D-4D03F3AEEE4D}" destId="{9E1CD8F7-997E-4A6E-95AD-BC963EA76E15}" srcOrd="1" destOrd="0" presId="urn:microsoft.com/office/officeart/2018/5/layout/IconCircleLabelList"/>
    <dgm:cxn modelId="{B3B4F8FC-4006-4E84-B1F6-870936D705D7}" type="presParOf" srcId="{772EDA99-A27E-4B09-A84D-4D03F3AEEE4D}" destId="{C33ADE75-4696-4C5B-A0BE-099BD39C5E57}" srcOrd="2" destOrd="0" presId="urn:microsoft.com/office/officeart/2018/5/layout/IconCircleLabelList"/>
    <dgm:cxn modelId="{FFE237EB-3A30-40D4-A6B7-4BFFB640CF31}" type="presParOf" srcId="{772EDA99-A27E-4B09-A84D-4D03F3AEEE4D}" destId="{52501BF0-C5A3-4580-8EDE-1F88FFAF14A5}" srcOrd="3" destOrd="0" presId="urn:microsoft.com/office/officeart/2018/5/layout/IconCircleLabelList"/>
    <dgm:cxn modelId="{675529F4-A0FD-4FA4-982C-5CCA84AB7A48}" type="presParOf" srcId="{BF7E8379-95AB-4D37-A220-5145CA5F3E3C}" destId="{AD36DAAB-CFD0-4931-BED6-79E736DB52B8}" srcOrd="1" destOrd="0" presId="urn:microsoft.com/office/officeart/2018/5/layout/IconCircleLabelList"/>
    <dgm:cxn modelId="{8E8080B1-5A67-439D-B7E1-D37EE9422F42}" type="presParOf" srcId="{BF7E8379-95AB-4D37-A220-5145CA5F3E3C}" destId="{A673ADE0-5CEA-499E-97BA-257558AB2E7F}" srcOrd="2" destOrd="0" presId="urn:microsoft.com/office/officeart/2018/5/layout/IconCircleLabelList"/>
    <dgm:cxn modelId="{26BA1085-FB7B-49D0-869E-A8AB73D4761E}" type="presParOf" srcId="{A673ADE0-5CEA-499E-97BA-257558AB2E7F}" destId="{DE83D93F-F54F-4EA6-8CE4-12AA0CF6A0DA}" srcOrd="0" destOrd="0" presId="urn:microsoft.com/office/officeart/2018/5/layout/IconCircleLabelList"/>
    <dgm:cxn modelId="{32EEF217-CFB1-404E-A43F-EA2B56E1B264}" type="presParOf" srcId="{A673ADE0-5CEA-499E-97BA-257558AB2E7F}" destId="{D25C4AA3-BA23-4C8E-AEB9-1CC2F01F83B3}" srcOrd="1" destOrd="0" presId="urn:microsoft.com/office/officeart/2018/5/layout/IconCircleLabelList"/>
    <dgm:cxn modelId="{8F53B166-5A24-40E2-8B36-314DDCA9A20D}" type="presParOf" srcId="{A673ADE0-5CEA-499E-97BA-257558AB2E7F}" destId="{4C34917C-25E4-4F58-BA78-67D862F3E88F}" srcOrd="2" destOrd="0" presId="urn:microsoft.com/office/officeart/2018/5/layout/IconCircleLabelList"/>
    <dgm:cxn modelId="{7AEE89D7-7E29-4EA8-8A69-2A5C683E926C}" type="presParOf" srcId="{A673ADE0-5CEA-499E-97BA-257558AB2E7F}" destId="{28761C8B-CD7B-43E3-AC01-CFD0D6EB76F8}" srcOrd="3" destOrd="0" presId="urn:microsoft.com/office/officeart/2018/5/layout/IconCircleLabelList"/>
    <dgm:cxn modelId="{8CB8A23C-8666-497E-89B1-14B677913ABD}" type="presParOf" srcId="{BF7E8379-95AB-4D37-A220-5145CA5F3E3C}" destId="{13DD35BE-738F-4F6D-BD79-8B126B34C40B}" srcOrd="3" destOrd="0" presId="urn:microsoft.com/office/officeart/2018/5/layout/IconCircleLabelList"/>
    <dgm:cxn modelId="{7D9C076E-773E-414A-A061-D1EB8A8CE65E}" type="presParOf" srcId="{BF7E8379-95AB-4D37-A220-5145CA5F3E3C}" destId="{9DCEF648-56A6-4A1E-9BA2-F409D34C493E}" srcOrd="4" destOrd="0" presId="urn:microsoft.com/office/officeart/2018/5/layout/IconCircleLabelList"/>
    <dgm:cxn modelId="{D46C7F49-0F4A-44B1-8BDE-CE1F6CC0CDA1}" type="presParOf" srcId="{9DCEF648-56A6-4A1E-9BA2-F409D34C493E}" destId="{AFD2411F-5480-49E1-A1A5-E1A56459280D}" srcOrd="0" destOrd="0" presId="urn:microsoft.com/office/officeart/2018/5/layout/IconCircleLabelList"/>
    <dgm:cxn modelId="{AAC6D5DE-463E-4A05-995D-A2CAEF66CFAC}" type="presParOf" srcId="{9DCEF648-56A6-4A1E-9BA2-F409D34C493E}" destId="{F9F79AE4-9677-4157-A567-D848DB8777CE}" srcOrd="1" destOrd="0" presId="urn:microsoft.com/office/officeart/2018/5/layout/IconCircleLabelList"/>
    <dgm:cxn modelId="{062A0C29-C471-4E82-A9FF-8A117FF24CC9}" type="presParOf" srcId="{9DCEF648-56A6-4A1E-9BA2-F409D34C493E}" destId="{E8D1A6B3-F121-4C9C-B6A5-287D64BDDD91}" srcOrd="2" destOrd="0" presId="urn:microsoft.com/office/officeart/2018/5/layout/IconCircleLabelList"/>
    <dgm:cxn modelId="{35730C69-D1C9-4951-A306-2871DF07C89E}" type="presParOf" srcId="{9DCEF648-56A6-4A1E-9BA2-F409D34C493E}" destId="{237B1D0C-5006-4213-9FB8-C5910E67C91E}"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0F4DBB-143A-4659-9FAA-D5C3E6DEF12F}" type="doc">
      <dgm:prSet loTypeId="urn:microsoft.com/office/officeart/2008/layout/VerticalCurvedList" loCatId="list" qsTypeId="urn:microsoft.com/office/officeart/2005/8/quickstyle/simple3" qsCatId="simple" csTypeId="urn:microsoft.com/office/officeart/2005/8/colors/accent2_5" csCatId="accent2" phldr="1"/>
      <dgm:spPr/>
      <dgm:t>
        <a:bodyPr/>
        <a:lstStyle/>
        <a:p>
          <a:endParaRPr lang="en-AU"/>
        </a:p>
      </dgm:t>
    </dgm:pt>
    <dgm:pt modelId="{CA021C19-AF3E-4DA6-907D-D1055DEBD6D3}">
      <dgm:prSet phldrT="[Text]" custT="1"/>
      <dgm:spPr/>
      <dgm:t>
        <a:bodyPr/>
        <a:lstStyle/>
        <a:p>
          <a:pPr>
            <a:buFont typeface="Arial" panose="020B0604020202020204" pitchFamily="34" charset="0"/>
            <a:buChar char="•"/>
          </a:pPr>
          <a:r>
            <a:rPr lang="en-AU" sz="2600" baseline="30000" dirty="0">
              <a:solidFill>
                <a:schemeClr val="accent2">
                  <a:lumMod val="50000"/>
                </a:schemeClr>
              </a:solidFill>
            </a:rPr>
            <a:t>Council is committed to progressing gender equality in the workplace and community and appointed a part-time (0.6FTE) Gender Equality Advisor and assigned a Gender Equality budget</a:t>
          </a:r>
          <a:endParaRPr lang="en-AU" sz="2600" dirty="0">
            <a:solidFill>
              <a:schemeClr val="accent2">
                <a:lumMod val="50000"/>
              </a:schemeClr>
            </a:solidFill>
          </a:endParaRPr>
        </a:p>
      </dgm:t>
    </dgm:pt>
    <dgm:pt modelId="{25F13C61-89A9-4B06-9DDB-E59EBC4F2C4E}" type="parTrans" cxnId="{AD0B776B-21C8-4A66-81C1-A46FE35D6949}">
      <dgm:prSet/>
      <dgm:spPr/>
      <dgm:t>
        <a:bodyPr/>
        <a:lstStyle/>
        <a:p>
          <a:endParaRPr lang="en-AU">
            <a:solidFill>
              <a:schemeClr val="bg1"/>
            </a:solidFill>
          </a:endParaRPr>
        </a:p>
      </dgm:t>
    </dgm:pt>
    <dgm:pt modelId="{9AEF79BA-A69A-41C6-8259-8A3003B35A42}" type="sibTrans" cxnId="{AD0B776B-21C8-4A66-81C1-A46FE35D6949}">
      <dgm:prSet/>
      <dgm:spPr/>
      <dgm:t>
        <a:bodyPr/>
        <a:lstStyle/>
        <a:p>
          <a:endParaRPr lang="en-AU">
            <a:solidFill>
              <a:schemeClr val="bg1"/>
            </a:solidFill>
          </a:endParaRPr>
        </a:p>
      </dgm:t>
    </dgm:pt>
    <dgm:pt modelId="{AA053E60-E588-4363-8075-1FC303E64D36}">
      <dgm:prSet phldrT="[Text]" custT="1"/>
      <dgm:spPr/>
      <dgm:t>
        <a:bodyPr/>
        <a:lstStyle/>
        <a:p>
          <a:pPr>
            <a:buFont typeface="Arial" panose="020B0604020202020204" pitchFamily="34" charset="0"/>
            <a:buChar char="•"/>
          </a:pPr>
          <a:r>
            <a:rPr lang="en-US" sz="2700" baseline="30000" dirty="0">
              <a:solidFill>
                <a:schemeClr val="accent2">
                  <a:lumMod val="50000"/>
                </a:schemeClr>
              </a:solidFill>
            </a:rPr>
            <a:t>Council achieved 45% of the GEAP, with 35% of the GEAP actions in progress and 15% to commence in the 2023-25 period</a:t>
          </a:r>
          <a:endParaRPr lang="en-AU" sz="2700" dirty="0">
            <a:solidFill>
              <a:schemeClr val="accent2">
                <a:lumMod val="50000"/>
              </a:schemeClr>
            </a:solidFill>
          </a:endParaRPr>
        </a:p>
      </dgm:t>
    </dgm:pt>
    <dgm:pt modelId="{03E1AC26-6B1C-4F9C-A0F4-53BE2D4594F7}" type="parTrans" cxnId="{75C06E13-2F17-4179-838B-7B72D23F20C4}">
      <dgm:prSet/>
      <dgm:spPr/>
      <dgm:t>
        <a:bodyPr/>
        <a:lstStyle/>
        <a:p>
          <a:endParaRPr lang="en-AU">
            <a:solidFill>
              <a:schemeClr val="bg1"/>
            </a:solidFill>
          </a:endParaRPr>
        </a:p>
      </dgm:t>
    </dgm:pt>
    <dgm:pt modelId="{1A03752E-DB93-4D3A-8C59-3A8436B95B5A}" type="sibTrans" cxnId="{75C06E13-2F17-4179-838B-7B72D23F20C4}">
      <dgm:prSet/>
      <dgm:spPr/>
      <dgm:t>
        <a:bodyPr/>
        <a:lstStyle/>
        <a:p>
          <a:endParaRPr lang="en-AU">
            <a:solidFill>
              <a:schemeClr val="bg1"/>
            </a:solidFill>
          </a:endParaRPr>
        </a:p>
      </dgm:t>
    </dgm:pt>
    <dgm:pt modelId="{99BD3186-DA44-4FCD-8A73-CEBFFBDF79D3}">
      <dgm:prSet phldrT="[Text]" custT="1"/>
      <dgm:spPr/>
      <dgm:t>
        <a:bodyPr/>
        <a:lstStyle/>
        <a:p>
          <a:r>
            <a:rPr lang="en-US" sz="2700" baseline="30000">
              <a:solidFill>
                <a:schemeClr val="accent2">
                  <a:lumMod val="50000"/>
                </a:schemeClr>
              </a:solidFill>
            </a:rPr>
            <a:t>Greatest progress has been made on Harassment and Discrimination (indicator four),  followed by Workforce Composition (indicator one) then Gender Pay Gap (indicator three)</a:t>
          </a:r>
          <a:endParaRPr lang="en-AU" sz="2700" dirty="0">
            <a:solidFill>
              <a:schemeClr val="accent2">
                <a:lumMod val="50000"/>
              </a:schemeClr>
            </a:solidFill>
          </a:endParaRPr>
        </a:p>
      </dgm:t>
    </dgm:pt>
    <dgm:pt modelId="{9A5ED1E4-E233-4913-9BF5-C0155140101F}" type="parTrans" cxnId="{61CAA047-1087-4C89-9400-4FEA132CB743}">
      <dgm:prSet/>
      <dgm:spPr/>
      <dgm:t>
        <a:bodyPr/>
        <a:lstStyle/>
        <a:p>
          <a:endParaRPr lang="en-AU">
            <a:solidFill>
              <a:schemeClr val="bg1"/>
            </a:solidFill>
          </a:endParaRPr>
        </a:p>
      </dgm:t>
    </dgm:pt>
    <dgm:pt modelId="{17D0DC71-F0FE-429F-9208-572FC4897DF3}" type="sibTrans" cxnId="{61CAA047-1087-4C89-9400-4FEA132CB743}">
      <dgm:prSet/>
      <dgm:spPr/>
      <dgm:t>
        <a:bodyPr/>
        <a:lstStyle/>
        <a:p>
          <a:endParaRPr lang="en-AU">
            <a:solidFill>
              <a:schemeClr val="bg1"/>
            </a:solidFill>
          </a:endParaRPr>
        </a:p>
      </dgm:t>
    </dgm:pt>
    <dgm:pt modelId="{0AF43F22-566A-4FE8-9B5E-566153D45845}" type="pres">
      <dgm:prSet presAssocID="{370F4DBB-143A-4659-9FAA-D5C3E6DEF12F}" presName="Name0" presStyleCnt="0">
        <dgm:presLayoutVars>
          <dgm:chMax val="7"/>
          <dgm:chPref val="7"/>
          <dgm:dir/>
        </dgm:presLayoutVars>
      </dgm:prSet>
      <dgm:spPr/>
    </dgm:pt>
    <dgm:pt modelId="{E708F96E-60F6-489D-B9D2-E2325674375B}" type="pres">
      <dgm:prSet presAssocID="{370F4DBB-143A-4659-9FAA-D5C3E6DEF12F}" presName="Name1" presStyleCnt="0"/>
      <dgm:spPr/>
    </dgm:pt>
    <dgm:pt modelId="{E17919E7-9466-40B3-91F2-4B46640CC698}" type="pres">
      <dgm:prSet presAssocID="{370F4DBB-143A-4659-9FAA-D5C3E6DEF12F}" presName="cycle" presStyleCnt="0"/>
      <dgm:spPr/>
    </dgm:pt>
    <dgm:pt modelId="{9E4ABED7-75CD-4E08-961B-2ACFA23EC61E}" type="pres">
      <dgm:prSet presAssocID="{370F4DBB-143A-4659-9FAA-D5C3E6DEF12F}" presName="srcNode" presStyleLbl="node1" presStyleIdx="0" presStyleCnt="3"/>
      <dgm:spPr/>
    </dgm:pt>
    <dgm:pt modelId="{4AD04C96-8CDD-47D0-8C1A-893382BB90A7}" type="pres">
      <dgm:prSet presAssocID="{370F4DBB-143A-4659-9FAA-D5C3E6DEF12F}" presName="conn" presStyleLbl="parChTrans1D2" presStyleIdx="0" presStyleCnt="1"/>
      <dgm:spPr/>
    </dgm:pt>
    <dgm:pt modelId="{CE320A6C-B118-4F11-B849-93A1CA38679C}" type="pres">
      <dgm:prSet presAssocID="{370F4DBB-143A-4659-9FAA-D5C3E6DEF12F}" presName="extraNode" presStyleLbl="node1" presStyleIdx="0" presStyleCnt="3"/>
      <dgm:spPr/>
    </dgm:pt>
    <dgm:pt modelId="{2745998B-A314-48FB-80D4-7F92A23EA29F}" type="pres">
      <dgm:prSet presAssocID="{370F4DBB-143A-4659-9FAA-D5C3E6DEF12F}" presName="dstNode" presStyleLbl="node1" presStyleIdx="0" presStyleCnt="3"/>
      <dgm:spPr/>
    </dgm:pt>
    <dgm:pt modelId="{A16C2A1C-AD9B-4F1F-997E-E06ADEF64CD9}" type="pres">
      <dgm:prSet presAssocID="{CA021C19-AF3E-4DA6-907D-D1055DEBD6D3}" presName="text_1" presStyleLbl="node1" presStyleIdx="0" presStyleCnt="3">
        <dgm:presLayoutVars>
          <dgm:bulletEnabled val="1"/>
        </dgm:presLayoutVars>
      </dgm:prSet>
      <dgm:spPr/>
    </dgm:pt>
    <dgm:pt modelId="{94174736-B0D6-4853-960A-B9ED46F0B0DE}" type="pres">
      <dgm:prSet presAssocID="{CA021C19-AF3E-4DA6-907D-D1055DEBD6D3}" presName="accent_1" presStyleCnt="0"/>
      <dgm:spPr/>
    </dgm:pt>
    <dgm:pt modelId="{7D426DFD-8B5B-431B-A560-F9A8D7519E98}" type="pres">
      <dgm:prSet presAssocID="{CA021C19-AF3E-4DA6-907D-D1055DEBD6D3}" presName="accentRepeatNode" presStyleLbl="solidFgAcc1" presStyleIdx="0" presStyleCnt="3"/>
      <dgm:spPr/>
    </dgm:pt>
    <dgm:pt modelId="{606FB183-0D58-4180-ABF6-D058AD6FF073}" type="pres">
      <dgm:prSet presAssocID="{AA053E60-E588-4363-8075-1FC303E64D36}" presName="text_2" presStyleLbl="node1" presStyleIdx="1" presStyleCnt="3">
        <dgm:presLayoutVars>
          <dgm:bulletEnabled val="1"/>
        </dgm:presLayoutVars>
      </dgm:prSet>
      <dgm:spPr/>
    </dgm:pt>
    <dgm:pt modelId="{99DA57DE-ABDF-4421-85C9-F5440153C82A}" type="pres">
      <dgm:prSet presAssocID="{AA053E60-E588-4363-8075-1FC303E64D36}" presName="accent_2" presStyleCnt="0"/>
      <dgm:spPr/>
    </dgm:pt>
    <dgm:pt modelId="{242FCE73-139E-43BD-8050-DF46A1496157}" type="pres">
      <dgm:prSet presAssocID="{AA053E60-E588-4363-8075-1FC303E64D36}" presName="accentRepeatNode" presStyleLbl="solidFgAcc1" presStyleIdx="1" presStyleCnt="3"/>
      <dgm:spPr/>
    </dgm:pt>
    <dgm:pt modelId="{94D00A89-B866-414C-A9D8-51DAEEAF1619}" type="pres">
      <dgm:prSet presAssocID="{99BD3186-DA44-4FCD-8A73-CEBFFBDF79D3}" presName="text_3" presStyleLbl="node1" presStyleIdx="2" presStyleCnt="3">
        <dgm:presLayoutVars>
          <dgm:bulletEnabled val="1"/>
        </dgm:presLayoutVars>
      </dgm:prSet>
      <dgm:spPr/>
    </dgm:pt>
    <dgm:pt modelId="{5D45C5D5-9D21-4009-9ED5-03C4FA77ABBE}" type="pres">
      <dgm:prSet presAssocID="{99BD3186-DA44-4FCD-8A73-CEBFFBDF79D3}" presName="accent_3" presStyleCnt="0"/>
      <dgm:spPr/>
    </dgm:pt>
    <dgm:pt modelId="{12521DD8-93ED-4117-A8A9-39A3B739E82F}" type="pres">
      <dgm:prSet presAssocID="{99BD3186-DA44-4FCD-8A73-CEBFFBDF79D3}" presName="accentRepeatNode" presStyleLbl="solidFgAcc1" presStyleIdx="2" presStyleCnt="3"/>
      <dgm:spPr/>
    </dgm:pt>
  </dgm:ptLst>
  <dgm:cxnLst>
    <dgm:cxn modelId="{75C06E13-2F17-4179-838B-7B72D23F20C4}" srcId="{370F4DBB-143A-4659-9FAA-D5C3E6DEF12F}" destId="{AA053E60-E588-4363-8075-1FC303E64D36}" srcOrd="1" destOrd="0" parTransId="{03E1AC26-6B1C-4F9C-A0F4-53BE2D4594F7}" sibTransId="{1A03752E-DB93-4D3A-8C59-3A8436B95B5A}"/>
    <dgm:cxn modelId="{E208A316-69B1-4789-9955-548FBE42D997}" type="presOf" srcId="{99BD3186-DA44-4FCD-8A73-CEBFFBDF79D3}" destId="{94D00A89-B866-414C-A9D8-51DAEEAF1619}" srcOrd="0" destOrd="0" presId="urn:microsoft.com/office/officeart/2008/layout/VerticalCurvedList"/>
    <dgm:cxn modelId="{61CAA047-1087-4C89-9400-4FEA132CB743}" srcId="{370F4DBB-143A-4659-9FAA-D5C3E6DEF12F}" destId="{99BD3186-DA44-4FCD-8A73-CEBFFBDF79D3}" srcOrd="2" destOrd="0" parTransId="{9A5ED1E4-E233-4913-9BF5-C0155140101F}" sibTransId="{17D0DC71-F0FE-429F-9208-572FC4897DF3}"/>
    <dgm:cxn modelId="{AD0B776B-21C8-4A66-81C1-A46FE35D6949}" srcId="{370F4DBB-143A-4659-9FAA-D5C3E6DEF12F}" destId="{CA021C19-AF3E-4DA6-907D-D1055DEBD6D3}" srcOrd="0" destOrd="0" parTransId="{25F13C61-89A9-4B06-9DDB-E59EBC4F2C4E}" sibTransId="{9AEF79BA-A69A-41C6-8259-8A3003B35A42}"/>
    <dgm:cxn modelId="{9F3DF387-80C8-4A05-9AC6-3183058E5DBB}" type="presOf" srcId="{AA053E60-E588-4363-8075-1FC303E64D36}" destId="{606FB183-0D58-4180-ABF6-D058AD6FF073}" srcOrd="0" destOrd="0" presId="urn:microsoft.com/office/officeart/2008/layout/VerticalCurvedList"/>
    <dgm:cxn modelId="{E12E42B3-D3A0-43B9-9EC3-257DEBA69968}" type="presOf" srcId="{370F4DBB-143A-4659-9FAA-D5C3E6DEF12F}" destId="{0AF43F22-566A-4FE8-9B5E-566153D45845}" srcOrd="0" destOrd="0" presId="urn:microsoft.com/office/officeart/2008/layout/VerticalCurvedList"/>
    <dgm:cxn modelId="{8C2476BA-BEE4-487A-9C60-E5AE79442ED4}" type="presOf" srcId="{CA021C19-AF3E-4DA6-907D-D1055DEBD6D3}" destId="{A16C2A1C-AD9B-4F1F-997E-E06ADEF64CD9}" srcOrd="0" destOrd="0" presId="urn:microsoft.com/office/officeart/2008/layout/VerticalCurvedList"/>
    <dgm:cxn modelId="{02D220E6-5BB5-45D4-AC5E-3A04ABCDEE7A}" type="presOf" srcId="{9AEF79BA-A69A-41C6-8259-8A3003B35A42}" destId="{4AD04C96-8CDD-47D0-8C1A-893382BB90A7}" srcOrd="0" destOrd="0" presId="urn:microsoft.com/office/officeart/2008/layout/VerticalCurvedList"/>
    <dgm:cxn modelId="{67B203AA-C550-4847-A607-30DB22DD2544}" type="presParOf" srcId="{0AF43F22-566A-4FE8-9B5E-566153D45845}" destId="{E708F96E-60F6-489D-B9D2-E2325674375B}" srcOrd="0" destOrd="0" presId="urn:microsoft.com/office/officeart/2008/layout/VerticalCurvedList"/>
    <dgm:cxn modelId="{20F7AA34-81AF-4201-BA5C-54077E33BF1F}" type="presParOf" srcId="{E708F96E-60F6-489D-B9D2-E2325674375B}" destId="{E17919E7-9466-40B3-91F2-4B46640CC698}" srcOrd="0" destOrd="0" presId="urn:microsoft.com/office/officeart/2008/layout/VerticalCurvedList"/>
    <dgm:cxn modelId="{A798ECE9-806D-41D1-8EA2-3A710FF723FC}" type="presParOf" srcId="{E17919E7-9466-40B3-91F2-4B46640CC698}" destId="{9E4ABED7-75CD-4E08-961B-2ACFA23EC61E}" srcOrd="0" destOrd="0" presId="urn:microsoft.com/office/officeart/2008/layout/VerticalCurvedList"/>
    <dgm:cxn modelId="{5B421072-FE4C-486F-A3ED-66769E9574BF}" type="presParOf" srcId="{E17919E7-9466-40B3-91F2-4B46640CC698}" destId="{4AD04C96-8CDD-47D0-8C1A-893382BB90A7}" srcOrd="1" destOrd="0" presId="urn:microsoft.com/office/officeart/2008/layout/VerticalCurvedList"/>
    <dgm:cxn modelId="{54447D60-9AC9-4827-83EE-AD3B9C288292}" type="presParOf" srcId="{E17919E7-9466-40B3-91F2-4B46640CC698}" destId="{CE320A6C-B118-4F11-B849-93A1CA38679C}" srcOrd="2" destOrd="0" presId="urn:microsoft.com/office/officeart/2008/layout/VerticalCurvedList"/>
    <dgm:cxn modelId="{199ABEAE-A02A-4CF0-8C85-35B0AE225FA6}" type="presParOf" srcId="{E17919E7-9466-40B3-91F2-4B46640CC698}" destId="{2745998B-A314-48FB-80D4-7F92A23EA29F}" srcOrd="3" destOrd="0" presId="urn:microsoft.com/office/officeart/2008/layout/VerticalCurvedList"/>
    <dgm:cxn modelId="{F958B61B-9E44-4B9A-9087-94BC95CAE531}" type="presParOf" srcId="{E708F96E-60F6-489D-B9D2-E2325674375B}" destId="{A16C2A1C-AD9B-4F1F-997E-E06ADEF64CD9}" srcOrd="1" destOrd="0" presId="urn:microsoft.com/office/officeart/2008/layout/VerticalCurvedList"/>
    <dgm:cxn modelId="{00A27C8F-22FD-49C5-9D64-61C7AE0C102D}" type="presParOf" srcId="{E708F96E-60F6-489D-B9D2-E2325674375B}" destId="{94174736-B0D6-4853-960A-B9ED46F0B0DE}" srcOrd="2" destOrd="0" presId="urn:microsoft.com/office/officeart/2008/layout/VerticalCurvedList"/>
    <dgm:cxn modelId="{CE80E709-5163-4713-87A9-DE50FBB92891}" type="presParOf" srcId="{94174736-B0D6-4853-960A-B9ED46F0B0DE}" destId="{7D426DFD-8B5B-431B-A560-F9A8D7519E98}" srcOrd="0" destOrd="0" presId="urn:microsoft.com/office/officeart/2008/layout/VerticalCurvedList"/>
    <dgm:cxn modelId="{D5B9BC1C-2BF9-45BD-B176-C284F643151F}" type="presParOf" srcId="{E708F96E-60F6-489D-B9D2-E2325674375B}" destId="{606FB183-0D58-4180-ABF6-D058AD6FF073}" srcOrd="3" destOrd="0" presId="urn:microsoft.com/office/officeart/2008/layout/VerticalCurvedList"/>
    <dgm:cxn modelId="{6CFD8C42-EF0D-43EB-ACDA-583634316FB0}" type="presParOf" srcId="{E708F96E-60F6-489D-B9D2-E2325674375B}" destId="{99DA57DE-ABDF-4421-85C9-F5440153C82A}" srcOrd="4" destOrd="0" presId="urn:microsoft.com/office/officeart/2008/layout/VerticalCurvedList"/>
    <dgm:cxn modelId="{4C4E634D-8AFC-4498-A679-6B789D249CCA}" type="presParOf" srcId="{99DA57DE-ABDF-4421-85C9-F5440153C82A}" destId="{242FCE73-139E-43BD-8050-DF46A1496157}" srcOrd="0" destOrd="0" presId="urn:microsoft.com/office/officeart/2008/layout/VerticalCurvedList"/>
    <dgm:cxn modelId="{CC8FE5BE-88DE-4532-80CF-1C46AB672A75}" type="presParOf" srcId="{E708F96E-60F6-489D-B9D2-E2325674375B}" destId="{94D00A89-B866-414C-A9D8-51DAEEAF1619}" srcOrd="5" destOrd="0" presId="urn:microsoft.com/office/officeart/2008/layout/VerticalCurvedList"/>
    <dgm:cxn modelId="{0E7FAD51-131D-403B-AB8A-24D1E1437335}" type="presParOf" srcId="{E708F96E-60F6-489D-B9D2-E2325674375B}" destId="{5D45C5D5-9D21-4009-9ED5-03C4FA77ABBE}" srcOrd="6" destOrd="0" presId="urn:microsoft.com/office/officeart/2008/layout/VerticalCurvedList"/>
    <dgm:cxn modelId="{D93D3FA2-EF12-4A73-BA9D-857AEE00E662}" type="presParOf" srcId="{5D45C5D5-9D21-4009-9ED5-03C4FA77ABBE}" destId="{12521DD8-93ED-4117-A8A9-39A3B739E82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07DF71-7B43-4BF3-8A62-14ACC31C42B5}" type="doc">
      <dgm:prSet loTypeId="urn:microsoft.com/office/officeart/2016/7/layout/RepeatingBendingProcessNew" loCatId="process" qsTypeId="urn:microsoft.com/office/officeart/2005/8/quickstyle/simple1" qsCatId="simple" csTypeId="urn:microsoft.com/office/officeart/2005/8/colors/accent2_2" csCatId="accent2" phldr="1"/>
      <dgm:spPr/>
      <dgm:t>
        <a:bodyPr/>
        <a:lstStyle/>
        <a:p>
          <a:endParaRPr lang="en-US"/>
        </a:p>
      </dgm:t>
    </dgm:pt>
    <dgm:pt modelId="{3B589910-D77D-442D-8FB3-39208FE40AC5}">
      <dgm:prSet custT="1"/>
      <dgm:spPr/>
      <dgm:t>
        <a:bodyPr/>
        <a:lstStyle/>
        <a:p>
          <a:r>
            <a:rPr lang="en-US" sz="2200" baseline="30000" dirty="0"/>
            <a:t>Current workforce’s gender mix hasn’t altered since 2021 and comprises of 64% women; 36% men and &lt;1% self describe their gender</a:t>
          </a:r>
          <a:endParaRPr lang="en-US" sz="2200" dirty="0"/>
        </a:p>
      </dgm:t>
    </dgm:pt>
    <dgm:pt modelId="{7DDEEF63-DD74-4D34-B998-A5DABDAE18D3}" type="parTrans" cxnId="{5C6F8E03-E99A-4E71-8EF1-51891EBB393D}">
      <dgm:prSet/>
      <dgm:spPr/>
      <dgm:t>
        <a:bodyPr/>
        <a:lstStyle/>
        <a:p>
          <a:endParaRPr lang="en-US"/>
        </a:p>
      </dgm:t>
    </dgm:pt>
    <dgm:pt modelId="{E053C5A7-3344-4342-98C5-3428C1B3067A}" type="sibTrans" cxnId="{5C6F8E03-E99A-4E71-8EF1-51891EBB393D}">
      <dgm:prSet/>
      <dgm:spPr>
        <a:ln w="28575">
          <a:solidFill>
            <a:schemeClr val="tx2">
              <a:lumMod val="75000"/>
              <a:lumOff val="25000"/>
            </a:schemeClr>
          </a:solidFill>
        </a:ln>
      </dgm:spPr>
      <dgm:t>
        <a:bodyPr/>
        <a:lstStyle/>
        <a:p>
          <a:endParaRPr lang="en-US"/>
        </a:p>
      </dgm:t>
    </dgm:pt>
    <dgm:pt modelId="{E9DFFCDD-6206-4510-9B2E-980D82D3E5B5}">
      <dgm:prSet custT="1"/>
      <dgm:spPr/>
      <dgm:t>
        <a:bodyPr/>
        <a:lstStyle/>
        <a:p>
          <a:r>
            <a:rPr lang="en-US" sz="2200" baseline="30000" dirty="0"/>
            <a:t>More staff were employed full-time and casually in 2023, with less staff employed part-time compared to 2021</a:t>
          </a:r>
          <a:endParaRPr lang="en-US" sz="2200" dirty="0"/>
        </a:p>
      </dgm:t>
    </dgm:pt>
    <dgm:pt modelId="{F99E8CFD-7319-4423-9D18-2D02FB64E825}" type="parTrans" cxnId="{15675F50-F5C2-437C-A164-DEB8ACF36DA1}">
      <dgm:prSet/>
      <dgm:spPr/>
      <dgm:t>
        <a:bodyPr/>
        <a:lstStyle/>
        <a:p>
          <a:endParaRPr lang="en-US"/>
        </a:p>
      </dgm:t>
    </dgm:pt>
    <dgm:pt modelId="{042E388D-2916-4DBC-9B62-04080959A02B}" type="sibTrans" cxnId="{15675F50-F5C2-437C-A164-DEB8ACF36DA1}">
      <dgm:prSet/>
      <dgm:spPr>
        <a:ln w="28575">
          <a:solidFill>
            <a:schemeClr val="tx2">
              <a:lumMod val="75000"/>
              <a:lumOff val="25000"/>
            </a:schemeClr>
          </a:solidFill>
        </a:ln>
      </dgm:spPr>
      <dgm:t>
        <a:bodyPr/>
        <a:lstStyle/>
        <a:p>
          <a:endParaRPr lang="en-US"/>
        </a:p>
      </dgm:t>
    </dgm:pt>
    <dgm:pt modelId="{88A54085-5C15-4417-99E4-32928177C874}">
      <dgm:prSet custT="1"/>
      <dgm:spPr/>
      <dgm:t>
        <a:bodyPr/>
        <a:lstStyle/>
        <a:p>
          <a:r>
            <a:rPr lang="en-US" sz="2400" baseline="30000" dirty="0"/>
            <a:t>More women and less men worked full-time in 2023 with…</a:t>
          </a:r>
          <a:endParaRPr lang="en-US" sz="2400" dirty="0"/>
        </a:p>
      </dgm:t>
    </dgm:pt>
    <dgm:pt modelId="{D4D35ADA-7A4A-4BB7-B148-95BE93824E8F}" type="parTrans" cxnId="{A1DCD0AD-B727-42C2-8EB4-571848FBF6A7}">
      <dgm:prSet/>
      <dgm:spPr/>
      <dgm:t>
        <a:bodyPr/>
        <a:lstStyle/>
        <a:p>
          <a:endParaRPr lang="en-US"/>
        </a:p>
      </dgm:t>
    </dgm:pt>
    <dgm:pt modelId="{836C9237-6310-49F5-AAD5-5FE0551E3993}" type="sibTrans" cxnId="{A1DCD0AD-B727-42C2-8EB4-571848FBF6A7}">
      <dgm:prSet/>
      <dgm:spPr>
        <a:ln w="28575">
          <a:solidFill>
            <a:schemeClr val="tx2">
              <a:lumMod val="75000"/>
              <a:lumOff val="25000"/>
            </a:schemeClr>
          </a:solidFill>
        </a:ln>
      </dgm:spPr>
      <dgm:t>
        <a:bodyPr/>
        <a:lstStyle/>
        <a:p>
          <a:endParaRPr lang="en-US"/>
        </a:p>
      </dgm:t>
    </dgm:pt>
    <dgm:pt modelId="{00FCE1E3-5C7F-42A7-8351-54761346CFB4}">
      <dgm:prSet custT="1"/>
      <dgm:spPr/>
      <dgm:t>
        <a:bodyPr/>
        <a:lstStyle/>
        <a:p>
          <a:r>
            <a:rPr lang="en-US" sz="2400" baseline="30000" dirty="0"/>
            <a:t>..more men and less women working part-time and casually</a:t>
          </a:r>
          <a:endParaRPr lang="en-US" sz="2400" dirty="0"/>
        </a:p>
      </dgm:t>
    </dgm:pt>
    <dgm:pt modelId="{E945B11B-0045-4D3E-B268-8C09C05053ED}" type="parTrans" cxnId="{D31ED9F8-F894-4016-AC90-A048EF34001C}">
      <dgm:prSet/>
      <dgm:spPr/>
      <dgm:t>
        <a:bodyPr/>
        <a:lstStyle/>
        <a:p>
          <a:endParaRPr lang="en-US"/>
        </a:p>
      </dgm:t>
    </dgm:pt>
    <dgm:pt modelId="{6B4AA932-811F-4843-BF39-1D4A75B525C5}" type="sibTrans" cxnId="{D31ED9F8-F894-4016-AC90-A048EF34001C}">
      <dgm:prSet/>
      <dgm:spPr>
        <a:ln w="28575">
          <a:solidFill>
            <a:schemeClr val="tx2">
              <a:lumMod val="75000"/>
              <a:lumOff val="25000"/>
            </a:schemeClr>
          </a:solidFill>
        </a:ln>
      </dgm:spPr>
      <dgm:t>
        <a:bodyPr/>
        <a:lstStyle/>
        <a:p>
          <a:endParaRPr lang="en-US"/>
        </a:p>
      </dgm:t>
    </dgm:pt>
    <dgm:pt modelId="{C4C3BA51-5C30-4C37-BCD4-412609AF5137}">
      <dgm:prSet custT="1"/>
      <dgm:spPr/>
      <dgm:t>
        <a:bodyPr/>
        <a:lstStyle/>
        <a:p>
          <a:r>
            <a:rPr lang="en-US" sz="2200" baseline="30000" dirty="0"/>
            <a:t>Majority of workforce and majority of women workers are aged 45-54, with majority of men aged 35-44</a:t>
          </a:r>
          <a:endParaRPr lang="en-US" sz="2200" dirty="0"/>
        </a:p>
      </dgm:t>
    </dgm:pt>
    <dgm:pt modelId="{AC6CEA26-BF9E-452E-BAC1-287D0B5CE82A}" type="parTrans" cxnId="{8B5DEC48-5034-4274-B0A9-3D57757BFB1F}">
      <dgm:prSet/>
      <dgm:spPr/>
      <dgm:t>
        <a:bodyPr/>
        <a:lstStyle/>
        <a:p>
          <a:endParaRPr lang="en-US"/>
        </a:p>
      </dgm:t>
    </dgm:pt>
    <dgm:pt modelId="{A46AEC6D-414F-401F-A3A3-FAFBEFEC4105}" type="sibTrans" cxnId="{8B5DEC48-5034-4274-B0A9-3D57757BFB1F}">
      <dgm:prSet/>
      <dgm:spPr>
        <a:ln w="28575">
          <a:solidFill>
            <a:schemeClr val="tx2">
              <a:lumMod val="75000"/>
              <a:lumOff val="25000"/>
            </a:schemeClr>
          </a:solidFill>
        </a:ln>
      </dgm:spPr>
      <dgm:t>
        <a:bodyPr/>
        <a:lstStyle/>
        <a:p>
          <a:endParaRPr lang="en-US"/>
        </a:p>
      </dgm:t>
    </dgm:pt>
    <dgm:pt modelId="{2B23DCD8-6709-40EF-8FAC-BED0E52F9492}">
      <dgm:prSet custT="1"/>
      <dgm:spPr/>
      <dgm:t>
        <a:bodyPr/>
        <a:lstStyle/>
        <a:p>
          <a:r>
            <a:rPr lang="en-US" sz="2400" baseline="30000" dirty="0"/>
            <a:t>Equal representation of women and men was seen in our youngest and oldest age groups</a:t>
          </a:r>
          <a:endParaRPr lang="en-US" sz="2400" dirty="0"/>
        </a:p>
      </dgm:t>
    </dgm:pt>
    <dgm:pt modelId="{89AEA3A8-C595-44D6-9774-EB73FD7F7193}" type="parTrans" cxnId="{6640872E-C641-41D4-8020-BC3101CCB631}">
      <dgm:prSet/>
      <dgm:spPr/>
      <dgm:t>
        <a:bodyPr/>
        <a:lstStyle/>
        <a:p>
          <a:endParaRPr lang="en-US"/>
        </a:p>
      </dgm:t>
    </dgm:pt>
    <dgm:pt modelId="{3B75A269-D9BB-425E-993A-4C157B39D8B1}" type="sibTrans" cxnId="{6640872E-C641-41D4-8020-BC3101CCB631}">
      <dgm:prSet/>
      <dgm:spPr/>
      <dgm:t>
        <a:bodyPr/>
        <a:lstStyle/>
        <a:p>
          <a:endParaRPr lang="en-US"/>
        </a:p>
      </dgm:t>
    </dgm:pt>
    <dgm:pt modelId="{703F1990-DC5A-4D7C-A499-55FE62C1E3B6}" type="pres">
      <dgm:prSet presAssocID="{EE07DF71-7B43-4BF3-8A62-14ACC31C42B5}" presName="Name0" presStyleCnt="0">
        <dgm:presLayoutVars>
          <dgm:dir/>
          <dgm:resizeHandles val="exact"/>
        </dgm:presLayoutVars>
      </dgm:prSet>
      <dgm:spPr/>
    </dgm:pt>
    <dgm:pt modelId="{47E8866A-7064-487B-9DA5-EAD475F7B358}" type="pres">
      <dgm:prSet presAssocID="{3B589910-D77D-442D-8FB3-39208FE40AC5}" presName="node" presStyleLbl="node1" presStyleIdx="0" presStyleCnt="6">
        <dgm:presLayoutVars>
          <dgm:bulletEnabled val="1"/>
        </dgm:presLayoutVars>
      </dgm:prSet>
      <dgm:spPr/>
    </dgm:pt>
    <dgm:pt modelId="{C616D480-E1E1-4EAC-BEC7-1B3BBD268418}" type="pres">
      <dgm:prSet presAssocID="{E053C5A7-3344-4342-98C5-3428C1B3067A}" presName="sibTrans" presStyleLbl="sibTrans1D1" presStyleIdx="0" presStyleCnt="5"/>
      <dgm:spPr/>
    </dgm:pt>
    <dgm:pt modelId="{5EAE2855-BFB7-46CA-871B-1A5A4EE17273}" type="pres">
      <dgm:prSet presAssocID="{E053C5A7-3344-4342-98C5-3428C1B3067A}" presName="connectorText" presStyleLbl="sibTrans1D1" presStyleIdx="0" presStyleCnt="5"/>
      <dgm:spPr/>
    </dgm:pt>
    <dgm:pt modelId="{81CE654D-1E67-40A2-BEF5-0793CD93EE7A}" type="pres">
      <dgm:prSet presAssocID="{E9DFFCDD-6206-4510-9B2E-980D82D3E5B5}" presName="node" presStyleLbl="node1" presStyleIdx="1" presStyleCnt="6">
        <dgm:presLayoutVars>
          <dgm:bulletEnabled val="1"/>
        </dgm:presLayoutVars>
      </dgm:prSet>
      <dgm:spPr/>
    </dgm:pt>
    <dgm:pt modelId="{8DFC924D-E458-4C73-903A-A762F020E9A8}" type="pres">
      <dgm:prSet presAssocID="{042E388D-2916-4DBC-9B62-04080959A02B}" presName="sibTrans" presStyleLbl="sibTrans1D1" presStyleIdx="1" presStyleCnt="5"/>
      <dgm:spPr/>
    </dgm:pt>
    <dgm:pt modelId="{FE86A38C-14B6-4E77-8826-5A40A1312910}" type="pres">
      <dgm:prSet presAssocID="{042E388D-2916-4DBC-9B62-04080959A02B}" presName="connectorText" presStyleLbl="sibTrans1D1" presStyleIdx="1" presStyleCnt="5"/>
      <dgm:spPr/>
    </dgm:pt>
    <dgm:pt modelId="{A026806E-6135-48AE-A679-86BC76BCE97C}" type="pres">
      <dgm:prSet presAssocID="{88A54085-5C15-4417-99E4-32928177C874}" presName="node" presStyleLbl="node1" presStyleIdx="2" presStyleCnt="6">
        <dgm:presLayoutVars>
          <dgm:bulletEnabled val="1"/>
        </dgm:presLayoutVars>
      </dgm:prSet>
      <dgm:spPr/>
    </dgm:pt>
    <dgm:pt modelId="{D7EB6577-2F46-413A-8864-05A590B3AA5D}" type="pres">
      <dgm:prSet presAssocID="{836C9237-6310-49F5-AAD5-5FE0551E3993}" presName="sibTrans" presStyleLbl="sibTrans1D1" presStyleIdx="2" presStyleCnt="5"/>
      <dgm:spPr/>
    </dgm:pt>
    <dgm:pt modelId="{24B00F6F-D888-499E-BA7E-3F2FA118F390}" type="pres">
      <dgm:prSet presAssocID="{836C9237-6310-49F5-AAD5-5FE0551E3993}" presName="connectorText" presStyleLbl="sibTrans1D1" presStyleIdx="2" presStyleCnt="5"/>
      <dgm:spPr/>
    </dgm:pt>
    <dgm:pt modelId="{46D2A9E3-534F-40E3-BCCD-EBDE774A0F28}" type="pres">
      <dgm:prSet presAssocID="{00FCE1E3-5C7F-42A7-8351-54761346CFB4}" presName="node" presStyleLbl="node1" presStyleIdx="3" presStyleCnt="6">
        <dgm:presLayoutVars>
          <dgm:bulletEnabled val="1"/>
        </dgm:presLayoutVars>
      </dgm:prSet>
      <dgm:spPr/>
    </dgm:pt>
    <dgm:pt modelId="{7D6907CB-2BD2-4BB6-BB0A-A64BCA1CCDB6}" type="pres">
      <dgm:prSet presAssocID="{6B4AA932-811F-4843-BF39-1D4A75B525C5}" presName="sibTrans" presStyleLbl="sibTrans1D1" presStyleIdx="3" presStyleCnt="5"/>
      <dgm:spPr/>
    </dgm:pt>
    <dgm:pt modelId="{BD2DB4EF-558B-48A5-8F03-80DC791957B2}" type="pres">
      <dgm:prSet presAssocID="{6B4AA932-811F-4843-BF39-1D4A75B525C5}" presName="connectorText" presStyleLbl="sibTrans1D1" presStyleIdx="3" presStyleCnt="5"/>
      <dgm:spPr/>
    </dgm:pt>
    <dgm:pt modelId="{1236ECFA-E995-4BB0-A985-989BB1B00957}" type="pres">
      <dgm:prSet presAssocID="{C4C3BA51-5C30-4C37-BCD4-412609AF5137}" presName="node" presStyleLbl="node1" presStyleIdx="4" presStyleCnt="6">
        <dgm:presLayoutVars>
          <dgm:bulletEnabled val="1"/>
        </dgm:presLayoutVars>
      </dgm:prSet>
      <dgm:spPr/>
    </dgm:pt>
    <dgm:pt modelId="{2E8C4F58-E1B1-4251-BC95-A02F040F8047}" type="pres">
      <dgm:prSet presAssocID="{A46AEC6D-414F-401F-A3A3-FAFBEFEC4105}" presName="sibTrans" presStyleLbl="sibTrans1D1" presStyleIdx="4" presStyleCnt="5"/>
      <dgm:spPr/>
    </dgm:pt>
    <dgm:pt modelId="{14DF5A8E-9B49-4A95-9A9F-DA508BF992EE}" type="pres">
      <dgm:prSet presAssocID="{A46AEC6D-414F-401F-A3A3-FAFBEFEC4105}" presName="connectorText" presStyleLbl="sibTrans1D1" presStyleIdx="4" presStyleCnt="5"/>
      <dgm:spPr/>
    </dgm:pt>
    <dgm:pt modelId="{FD0AE830-586A-4B60-8D5A-195DAF5C5ABC}" type="pres">
      <dgm:prSet presAssocID="{2B23DCD8-6709-40EF-8FAC-BED0E52F9492}" presName="node" presStyleLbl="node1" presStyleIdx="5" presStyleCnt="6">
        <dgm:presLayoutVars>
          <dgm:bulletEnabled val="1"/>
        </dgm:presLayoutVars>
      </dgm:prSet>
      <dgm:spPr/>
    </dgm:pt>
  </dgm:ptLst>
  <dgm:cxnLst>
    <dgm:cxn modelId="{5C6F8E03-E99A-4E71-8EF1-51891EBB393D}" srcId="{EE07DF71-7B43-4BF3-8A62-14ACC31C42B5}" destId="{3B589910-D77D-442D-8FB3-39208FE40AC5}" srcOrd="0" destOrd="0" parTransId="{7DDEEF63-DD74-4D34-B998-A5DABDAE18D3}" sibTransId="{E053C5A7-3344-4342-98C5-3428C1B3067A}"/>
    <dgm:cxn modelId="{C7EDC012-EF00-4D36-9615-C9B2541B5FAA}" type="presOf" srcId="{2B23DCD8-6709-40EF-8FAC-BED0E52F9492}" destId="{FD0AE830-586A-4B60-8D5A-195DAF5C5ABC}" srcOrd="0" destOrd="0" presId="urn:microsoft.com/office/officeart/2016/7/layout/RepeatingBendingProcessNew"/>
    <dgm:cxn modelId="{7AC51D14-CCC4-4121-99DA-B1AF12E778CE}" type="presOf" srcId="{E053C5A7-3344-4342-98C5-3428C1B3067A}" destId="{C616D480-E1E1-4EAC-BEC7-1B3BBD268418}" srcOrd="0" destOrd="0" presId="urn:microsoft.com/office/officeart/2016/7/layout/RepeatingBendingProcessNew"/>
    <dgm:cxn modelId="{6640872E-C641-41D4-8020-BC3101CCB631}" srcId="{EE07DF71-7B43-4BF3-8A62-14ACC31C42B5}" destId="{2B23DCD8-6709-40EF-8FAC-BED0E52F9492}" srcOrd="5" destOrd="0" parTransId="{89AEA3A8-C595-44D6-9774-EB73FD7F7193}" sibTransId="{3B75A269-D9BB-425E-993A-4C157B39D8B1}"/>
    <dgm:cxn modelId="{9F2F0B65-A1B4-41B4-8557-EDB0482C1A5B}" type="presOf" srcId="{042E388D-2916-4DBC-9B62-04080959A02B}" destId="{8DFC924D-E458-4C73-903A-A762F020E9A8}" srcOrd="0" destOrd="0" presId="urn:microsoft.com/office/officeart/2016/7/layout/RepeatingBendingProcessNew"/>
    <dgm:cxn modelId="{8B5DEC48-5034-4274-B0A9-3D57757BFB1F}" srcId="{EE07DF71-7B43-4BF3-8A62-14ACC31C42B5}" destId="{C4C3BA51-5C30-4C37-BCD4-412609AF5137}" srcOrd="4" destOrd="0" parTransId="{AC6CEA26-BF9E-452E-BAC1-287D0B5CE82A}" sibTransId="{A46AEC6D-414F-401F-A3A3-FAFBEFEC4105}"/>
    <dgm:cxn modelId="{E4560E6C-70D4-407D-89C0-F487DDCFD18D}" type="presOf" srcId="{836C9237-6310-49F5-AAD5-5FE0551E3993}" destId="{D7EB6577-2F46-413A-8864-05A590B3AA5D}" srcOrd="0" destOrd="0" presId="urn:microsoft.com/office/officeart/2016/7/layout/RepeatingBendingProcessNew"/>
    <dgm:cxn modelId="{13AC1870-C03A-4900-B855-18BB5017C65E}" type="presOf" srcId="{EE07DF71-7B43-4BF3-8A62-14ACC31C42B5}" destId="{703F1990-DC5A-4D7C-A499-55FE62C1E3B6}" srcOrd="0" destOrd="0" presId="urn:microsoft.com/office/officeart/2016/7/layout/RepeatingBendingProcessNew"/>
    <dgm:cxn modelId="{15675F50-F5C2-437C-A164-DEB8ACF36DA1}" srcId="{EE07DF71-7B43-4BF3-8A62-14ACC31C42B5}" destId="{E9DFFCDD-6206-4510-9B2E-980D82D3E5B5}" srcOrd="1" destOrd="0" parTransId="{F99E8CFD-7319-4423-9D18-2D02FB64E825}" sibTransId="{042E388D-2916-4DBC-9B62-04080959A02B}"/>
    <dgm:cxn modelId="{8BD1B371-BE94-472F-9D00-C994C22CA509}" type="presOf" srcId="{A46AEC6D-414F-401F-A3A3-FAFBEFEC4105}" destId="{2E8C4F58-E1B1-4251-BC95-A02F040F8047}" srcOrd="0" destOrd="0" presId="urn:microsoft.com/office/officeart/2016/7/layout/RepeatingBendingProcessNew"/>
    <dgm:cxn modelId="{411F8D72-A124-44E0-8646-01AD1F98F597}" type="presOf" srcId="{E053C5A7-3344-4342-98C5-3428C1B3067A}" destId="{5EAE2855-BFB7-46CA-871B-1A5A4EE17273}" srcOrd="1" destOrd="0" presId="urn:microsoft.com/office/officeart/2016/7/layout/RepeatingBendingProcessNew"/>
    <dgm:cxn modelId="{B2713D75-B75B-42CA-B657-165F33535345}" type="presOf" srcId="{E9DFFCDD-6206-4510-9B2E-980D82D3E5B5}" destId="{81CE654D-1E67-40A2-BEF5-0793CD93EE7A}" srcOrd="0" destOrd="0" presId="urn:microsoft.com/office/officeart/2016/7/layout/RepeatingBendingProcessNew"/>
    <dgm:cxn modelId="{0D5FAF7A-EE66-41BA-8C83-6CE7D0B63893}" type="presOf" srcId="{88A54085-5C15-4417-99E4-32928177C874}" destId="{A026806E-6135-48AE-A679-86BC76BCE97C}" srcOrd="0" destOrd="0" presId="urn:microsoft.com/office/officeart/2016/7/layout/RepeatingBendingProcessNew"/>
    <dgm:cxn modelId="{26234083-A5E0-496B-9D77-F99C2DB97F1E}" type="presOf" srcId="{042E388D-2916-4DBC-9B62-04080959A02B}" destId="{FE86A38C-14B6-4E77-8826-5A40A1312910}" srcOrd="1" destOrd="0" presId="urn:microsoft.com/office/officeart/2016/7/layout/RepeatingBendingProcessNew"/>
    <dgm:cxn modelId="{C4E05B98-896D-48C1-B9D2-E65FF6E9E80A}" type="presOf" srcId="{6B4AA932-811F-4843-BF39-1D4A75B525C5}" destId="{BD2DB4EF-558B-48A5-8F03-80DC791957B2}" srcOrd="1" destOrd="0" presId="urn:microsoft.com/office/officeart/2016/7/layout/RepeatingBendingProcessNew"/>
    <dgm:cxn modelId="{8B38B49A-C0D6-4AF2-AD30-05CBFC442912}" type="presOf" srcId="{C4C3BA51-5C30-4C37-BCD4-412609AF5137}" destId="{1236ECFA-E995-4BB0-A985-989BB1B00957}" srcOrd="0" destOrd="0" presId="urn:microsoft.com/office/officeart/2016/7/layout/RepeatingBendingProcessNew"/>
    <dgm:cxn modelId="{697A91A0-97D4-42C9-ABCF-073DBD9D26D0}" type="presOf" srcId="{00FCE1E3-5C7F-42A7-8351-54761346CFB4}" destId="{46D2A9E3-534F-40E3-BCCD-EBDE774A0F28}" srcOrd="0" destOrd="0" presId="urn:microsoft.com/office/officeart/2016/7/layout/RepeatingBendingProcessNew"/>
    <dgm:cxn modelId="{A1DCD0AD-B727-42C2-8EB4-571848FBF6A7}" srcId="{EE07DF71-7B43-4BF3-8A62-14ACC31C42B5}" destId="{88A54085-5C15-4417-99E4-32928177C874}" srcOrd="2" destOrd="0" parTransId="{D4D35ADA-7A4A-4BB7-B148-95BE93824E8F}" sibTransId="{836C9237-6310-49F5-AAD5-5FE0551E3993}"/>
    <dgm:cxn modelId="{1BA39FED-2474-4344-8C23-664F88B96C77}" type="presOf" srcId="{836C9237-6310-49F5-AAD5-5FE0551E3993}" destId="{24B00F6F-D888-499E-BA7E-3F2FA118F390}" srcOrd="1" destOrd="0" presId="urn:microsoft.com/office/officeart/2016/7/layout/RepeatingBendingProcessNew"/>
    <dgm:cxn modelId="{A77104F5-A74D-4E19-8970-6FB61C2A6A1B}" type="presOf" srcId="{6B4AA932-811F-4843-BF39-1D4A75B525C5}" destId="{7D6907CB-2BD2-4BB6-BB0A-A64BCA1CCDB6}" srcOrd="0" destOrd="0" presId="urn:microsoft.com/office/officeart/2016/7/layout/RepeatingBendingProcessNew"/>
    <dgm:cxn modelId="{D31ED9F8-F894-4016-AC90-A048EF34001C}" srcId="{EE07DF71-7B43-4BF3-8A62-14ACC31C42B5}" destId="{00FCE1E3-5C7F-42A7-8351-54761346CFB4}" srcOrd="3" destOrd="0" parTransId="{E945B11B-0045-4D3E-B268-8C09C05053ED}" sibTransId="{6B4AA932-811F-4843-BF39-1D4A75B525C5}"/>
    <dgm:cxn modelId="{E80BE9FC-8C6A-47CF-BFE0-6BA2D3B748C4}" type="presOf" srcId="{3B589910-D77D-442D-8FB3-39208FE40AC5}" destId="{47E8866A-7064-487B-9DA5-EAD475F7B358}" srcOrd="0" destOrd="0" presId="urn:microsoft.com/office/officeart/2016/7/layout/RepeatingBendingProcessNew"/>
    <dgm:cxn modelId="{5DB674FE-6A49-4859-A151-76816EEC3329}" type="presOf" srcId="{A46AEC6D-414F-401F-A3A3-FAFBEFEC4105}" destId="{14DF5A8E-9B49-4A95-9A9F-DA508BF992EE}" srcOrd="1" destOrd="0" presId="urn:microsoft.com/office/officeart/2016/7/layout/RepeatingBendingProcessNew"/>
    <dgm:cxn modelId="{42D83765-9A49-4250-8689-4F518C366B74}" type="presParOf" srcId="{703F1990-DC5A-4D7C-A499-55FE62C1E3B6}" destId="{47E8866A-7064-487B-9DA5-EAD475F7B358}" srcOrd="0" destOrd="0" presId="urn:microsoft.com/office/officeart/2016/7/layout/RepeatingBendingProcessNew"/>
    <dgm:cxn modelId="{98463D61-BF66-4D3C-8520-01552EF950E5}" type="presParOf" srcId="{703F1990-DC5A-4D7C-A499-55FE62C1E3B6}" destId="{C616D480-E1E1-4EAC-BEC7-1B3BBD268418}" srcOrd="1" destOrd="0" presId="urn:microsoft.com/office/officeart/2016/7/layout/RepeatingBendingProcessNew"/>
    <dgm:cxn modelId="{A2E60BA6-9359-458B-AD34-66B75A9DA033}" type="presParOf" srcId="{C616D480-E1E1-4EAC-BEC7-1B3BBD268418}" destId="{5EAE2855-BFB7-46CA-871B-1A5A4EE17273}" srcOrd="0" destOrd="0" presId="urn:microsoft.com/office/officeart/2016/7/layout/RepeatingBendingProcessNew"/>
    <dgm:cxn modelId="{84051E34-B7EA-4102-9205-D6A463554EAE}" type="presParOf" srcId="{703F1990-DC5A-4D7C-A499-55FE62C1E3B6}" destId="{81CE654D-1E67-40A2-BEF5-0793CD93EE7A}" srcOrd="2" destOrd="0" presId="urn:microsoft.com/office/officeart/2016/7/layout/RepeatingBendingProcessNew"/>
    <dgm:cxn modelId="{981677CC-A290-4B14-B8FC-50C4FBD11541}" type="presParOf" srcId="{703F1990-DC5A-4D7C-A499-55FE62C1E3B6}" destId="{8DFC924D-E458-4C73-903A-A762F020E9A8}" srcOrd="3" destOrd="0" presId="urn:microsoft.com/office/officeart/2016/7/layout/RepeatingBendingProcessNew"/>
    <dgm:cxn modelId="{BA3DDE11-2BFD-4439-9AFA-2F9E204C3D9E}" type="presParOf" srcId="{8DFC924D-E458-4C73-903A-A762F020E9A8}" destId="{FE86A38C-14B6-4E77-8826-5A40A1312910}" srcOrd="0" destOrd="0" presId="urn:microsoft.com/office/officeart/2016/7/layout/RepeatingBendingProcessNew"/>
    <dgm:cxn modelId="{069CCC65-0222-4802-8261-F3AF3F5F21D0}" type="presParOf" srcId="{703F1990-DC5A-4D7C-A499-55FE62C1E3B6}" destId="{A026806E-6135-48AE-A679-86BC76BCE97C}" srcOrd="4" destOrd="0" presId="urn:microsoft.com/office/officeart/2016/7/layout/RepeatingBendingProcessNew"/>
    <dgm:cxn modelId="{65B14FC1-E705-4733-BD5A-555AA66338E4}" type="presParOf" srcId="{703F1990-DC5A-4D7C-A499-55FE62C1E3B6}" destId="{D7EB6577-2F46-413A-8864-05A590B3AA5D}" srcOrd="5" destOrd="0" presId="urn:microsoft.com/office/officeart/2016/7/layout/RepeatingBendingProcessNew"/>
    <dgm:cxn modelId="{7A9FDE7D-213C-48EC-ACAF-6CC18F4AC863}" type="presParOf" srcId="{D7EB6577-2F46-413A-8864-05A590B3AA5D}" destId="{24B00F6F-D888-499E-BA7E-3F2FA118F390}" srcOrd="0" destOrd="0" presId="urn:microsoft.com/office/officeart/2016/7/layout/RepeatingBendingProcessNew"/>
    <dgm:cxn modelId="{AC37C7CA-BE3E-4653-8016-44A018935EE1}" type="presParOf" srcId="{703F1990-DC5A-4D7C-A499-55FE62C1E3B6}" destId="{46D2A9E3-534F-40E3-BCCD-EBDE774A0F28}" srcOrd="6" destOrd="0" presId="urn:microsoft.com/office/officeart/2016/7/layout/RepeatingBendingProcessNew"/>
    <dgm:cxn modelId="{AF6531D2-A60A-4B59-9AC4-D47678C6940E}" type="presParOf" srcId="{703F1990-DC5A-4D7C-A499-55FE62C1E3B6}" destId="{7D6907CB-2BD2-4BB6-BB0A-A64BCA1CCDB6}" srcOrd="7" destOrd="0" presId="urn:microsoft.com/office/officeart/2016/7/layout/RepeatingBendingProcessNew"/>
    <dgm:cxn modelId="{2DCB4EB6-BB9F-4127-85C7-DFA30DCD26A1}" type="presParOf" srcId="{7D6907CB-2BD2-4BB6-BB0A-A64BCA1CCDB6}" destId="{BD2DB4EF-558B-48A5-8F03-80DC791957B2}" srcOrd="0" destOrd="0" presId="urn:microsoft.com/office/officeart/2016/7/layout/RepeatingBendingProcessNew"/>
    <dgm:cxn modelId="{36FD49FB-1598-4741-90FE-9981C2B996B5}" type="presParOf" srcId="{703F1990-DC5A-4D7C-A499-55FE62C1E3B6}" destId="{1236ECFA-E995-4BB0-A985-989BB1B00957}" srcOrd="8" destOrd="0" presId="urn:microsoft.com/office/officeart/2016/7/layout/RepeatingBendingProcessNew"/>
    <dgm:cxn modelId="{1FA90171-9772-4428-9C1B-8913BCF68DAC}" type="presParOf" srcId="{703F1990-DC5A-4D7C-A499-55FE62C1E3B6}" destId="{2E8C4F58-E1B1-4251-BC95-A02F040F8047}" srcOrd="9" destOrd="0" presId="urn:microsoft.com/office/officeart/2016/7/layout/RepeatingBendingProcessNew"/>
    <dgm:cxn modelId="{3A7E8ABC-3D25-4CD3-A3BC-0E65040DC2A0}" type="presParOf" srcId="{2E8C4F58-E1B1-4251-BC95-A02F040F8047}" destId="{14DF5A8E-9B49-4A95-9A9F-DA508BF992EE}" srcOrd="0" destOrd="0" presId="urn:microsoft.com/office/officeart/2016/7/layout/RepeatingBendingProcessNew"/>
    <dgm:cxn modelId="{D901D326-5911-4A61-AE0D-64F221FAF533}" type="presParOf" srcId="{703F1990-DC5A-4D7C-A499-55FE62C1E3B6}" destId="{FD0AE830-586A-4B60-8D5A-195DAF5C5ABC}" srcOrd="10"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3CFEA5-7FB5-4295-8B34-30D6F71F3F34}" type="doc">
      <dgm:prSet loTypeId="urn:microsoft.com/office/officeart/2005/8/layout/vProcess5" loCatId="process" qsTypeId="urn:microsoft.com/office/officeart/2005/8/quickstyle/simple4" qsCatId="simple" csTypeId="urn:microsoft.com/office/officeart/2005/8/colors/accent2_2" csCatId="accent2" phldr="1"/>
      <dgm:spPr/>
      <dgm:t>
        <a:bodyPr/>
        <a:lstStyle/>
        <a:p>
          <a:endParaRPr lang="en-US"/>
        </a:p>
      </dgm:t>
    </dgm:pt>
    <dgm:pt modelId="{27146B9E-9F34-42AD-826F-7DDF0A2F7A89}">
      <dgm:prSet custT="1"/>
      <dgm:spPr/>
      <dgm:t>
        <a:bodyPr/>
        <a:lstStyle/>
        <a:p>
          <a:r>
            <a:rPr lang="en-US" sz="3200" baseline="30000" dirty="0"/>
            <a:t>No progress in this indicator yet, however,</a:t>
          </a:r>
          <a:endParaRPr lang="en-US" sz="3200" dirty="0"/>
        </a:p>
      </dgm:t>
    </dgm:pt>
    <dgm:pt modelId="{567A1C90-B517-4A34-A350-76F01FFFEA06}" type="parTrans" cxnId="{621E402C-DF58-4E9C-BEB6-C70BFA47E0F3}">
      <dgm:prSet/>
      <dgm:spPr/>
      <dgm:t>
        <a:bodyPr/>
        <a:lstStyle/>
        <a:p>
          <a:endParaRPr lang="en-US"/>
        </a:p>
      </dgm:t>
    </dgm:pt>
    <dgm:pt modelId="{C7FBF059-1AAF-4431-8B1C-CED6263EE471}" type="sibTrans" cxnId="{621E402C-DF58-4E9C-BEB6-C70BFA47E0F3}">
      <dgm:prSet/>
      <dgm:spPr>
        <a:solidFill>
          <a:schemeClr val="tx2">
            <a:lumMod val="10000"/>
            <a:lumOff val="90000"/>
            <a:alpha val="95000"/>
          </a:schemeClr>
        </a:solidFill>
        <a:ln>
          <a:solidFill>
            <a:schemeClr val="tx2">
              <a:lumMod val="75000"/>
              <a:lumOff val="25000"/>
              <a:alpha val="90000"/>
            </a:schemeClr>
          </a:solidFill>
        </a:ln>
      </dgm:spPr>
      <dgm:t>
        <a:bodyPr/>
        <a:lstStyle/>
        <a:p>
          <a:endParaRPr lang="en-US"/>
        </a:p>
      </dgm:t>
    </dgm:pt>
    <dgm:pt modelId="{BDD714D9-57DF-49C0-8A30-8BED9FB47D21}">
      <dgm:prSet custT="1"/>
      <dgm:spPr/>
      <dgm:t>
        <a:bodyPr/>
        <a:lstStyle/>
        <a:p>
          <a:r>
            <a:rPr lang="en-US" sz="2800" baseline="30000" dirty="0"/>
            <a:t>Councillors received education and the opportunity to provide their intersectional identity data </a:t>
          </a:r>
          <a:endParaRPr lang="en-US" sz="2800" dirty="0"/>
        </a:p>
      </dgm:t>
    </dgm:pt>
    <dgm:pt modelId="{3E38F88C-4229-4370-9E0A-6D6EED3FEF75}" type="parTrans" cxnId="{C14EBB58-7829-4782-AA36-BBE9EDFAC8DB}">
      <dgm:prSet/>
      <dgm:spPr/>
      <dgm:t>
        <a:bodyPr/>
        <a:lstStyle/>
        <a:p>
          <a:endParaRPr lang="en-US"/>
        </a:p>
      </dgm:t>
    </dgm:pt>
    <dgm:pt modelId="{1D4560CB-B8B9-4431-97E7-7A0697208AD3}" type="sibTrans" cxnId="{C14EBB58-7829-4782-AA36-BBE9EDFAC8DB}">
      <dgm:prSet/>
      <dgm:spPr>
        <a:solidFill>
          <a:schemeClr val="tx2">
            <a:lumMod val="10000"/>
            <a:lumOff val="90000"/>
            <a:alpha val="95000"/>
          </a:schemeClr>
        </a:solidFill>
        <a:ln>
          <a:solidFill>
            <a:schemeClr val="tx2">
              <a:lumMod val="75000"/>
              <a:lumOff val="25000"/>
              <a:alpha val="90000"/>
            </a:schemeClr>
          </a:solidFill>
        </a:ln>
      </dgm:spPr>
      <dgm:t>
        <a:bodyPr/>
        <a:lstStyle/>
        <a:p>
          <a:endParaRPr lang="en-US"/>
        </a:p>
      </dgm:t>
    </dgm:pt>
    <dgm:pt modelId="{1C45BCCA-823D-49F9-BB10-05CF78F96F0C}">
      <dgm:prSet custT="1"/>
      <dgm:spPr/>
      <dgm:t>
        <a:bodyPr/>
        <a:lstStyle/>
        <a:p>
          <a:r>
            <a:rPr lang="en-US" sz="2800" baseline="30000" dirty="0"/>
            <a:t>In future, data collection will be integrated into Councillor induction processes, next opportunity after upcoming 2024 election</a:t>
          </a:r>
          <a:endParaRPr lang="en-US" sz="2800" dirty="0"/>
        </a:p>
      </dgm:t>
    </dgm:pt>
    <dgm:pt modelId="{42FB53EE-253A-417A-92B2-030E59E143AF}" type="parTrans" cxnId="{68628B4D-778D-4790-993B-BC679D94328F}">
      <dgm:prSet/>
      <dgm:spPr/>
      <dgm:t>
        <a:bodyPr/>
        <a:lstStyle/>
        <a:p>
          <a:endParaRPr lang="en-US"/>
        </a:p>
      </dgm:t>
    </dgm:pt>
    <dgm:pt modelId="{B91E1677-0990-495A-8304-500159C0ACC8}" type="sibTrans" cxnId="{68628B4D-778D-4790-993B-BC679D94328F}">
      <dgm:prSet/>
      <dgm:spPr/>
      <dgm:t>
        <a:bodyPr/>
        <a:lstStyle/>
        <a:p>
          <a:endParaRPr lang="en-US"/>
        </a:p>
      </dgm:t>
    </dgm:pt>
    <dgm:pt modelId="{597DD9DF-DC65-493A-BA5B-478517DDC78B}" type="pres">
      <dgm:prSet presAssocID="{2B3CFEA5-7FB5-4295-8B34-30D6F71F3F34}" presName="outerComposite" presStyleCnt="0">
        <dgm:presLayoutVars>
          <dgm:chMax val="5"/>
          <dgm:dir/>
          <dgm:resizeHandles val="exact"/>
        </dgm:presLayoutVars>
      </dgm:prSet>
      <dgm:spPr/>
    </dgm:pt>
    <dgm:pt modelId="{A352E25D-E440-4BB6-BD9D-942A7B3E734C}" type="pres">
      <dgm:prSet presAssocID="{2B3CFEA5-7FB5-4295-8B34-30D6F71F3F34}" presName="dummyMaxCanvas" presStyleCnt="0">
        <dgm:presLayoutVars/>
      </dgm:prSet>
      <dgm:spPr/>
    </dgm:pt>
    <dgm:pt modelId="{2D79ACEF-3767-4406-A7E9-B01E637EE04C}" type="pres">
      <dgm:prSet presAssocID="{2B3CFEA5-7FB5-4295-8B34-30D6F71F3F34}" presName="ThreeNodes_1" presStyleLbl="node1" presStyleIdx="0" presStyleCnt="3" custScaleX="74324">
        <dgm:presLayoutVars>
          <dgm:bulletEnabled val="1"/>
        </dgm:presLayoutVars>
      </dgm:prSet>
      <dgm:spPr/>
    </dgm:pt>
    <dgm:pt modelId="{79FCB10C-1C9C-4D62-B7D5-ECF519A68FED}" type="pres">
      <dgm:prSet presAssocID="{2B3CFEA5-7FB5-4295-8B34-30D6F71F3F34}" presName="ThreeNodes_2" presStyleLbl="node1" presStyleIdx="1" presStyleCnt="3" custScaleX="74324">
        <dgm:presLayoutVars>
          <dgm:bulletEnabled val="1"/>
        </dgm:presLayoutVars>
      </dgm:prSet>
      <dgm:spPr/>
    </dgm:pt>
    <dgm:pt modelId="{7D0695DD-838C-44D7-B03C-A2595F06B84E}" type="pres">
      <dgm:prSet presAssocID="{2B3CFEA5-7FB5-4295-8B34-30D6F71F3F34}" presName="ThreeNodes_3" presStyleLbl="node1" presStyleIdx="2" presStyleCnt="3" custScaleX="74324">
        <dgm:presLayoutVars>
          <dgm:bulletEnabled val="1"/>
        </dgm:presLayoutVars>
      </dgm:prSet>
      <dgm:spPr/>
    </dgm:pt>
    <dgm:pt modelId="{F2683967-94A8-4DFC-98D1-18B77520B4D7}" type="pres">
      <dgm:prSet presAssocID="{2B3CFEA5-7FB5-4295-8B34-30D6F71F3F34}" presName="ThreeConn_1-2" presStyleLbl="fgAccFollowNode1" presStyleIdx="0" presStyleCnt="2" custLinFactX="-9878" custLinFactNeighborX="-100000" custLinFactNeighborY="-7637">
        <dgm:presLayoutVars>
          <dgm:bulletEnabled val="1"/>
        </dgm:presLayoutVars>
      </dgm:prSet>
      <dgm:spPr/>
    </dgm:pt>
    <dgm:pt modelId="{7B024C3E-9AA6-49CA-9F0D-9B3D0896B680}" type="pres">
      <dgm:prSet presAssocID="{2B3CFEA5-7FB5-4295-8B34-30D6F71F3F34}" presName="ThreeConn_2-3" presStyleLbl="fgAccFollowNode1" presStyleIdx="1" presStyleCnt="2" custLinFactX="-11991" custLinFactNeighborX="-100000" custLinFactNeighborY="-2113">
        <dgm:presLayoutVars>
          <dgm:bulletEnabled val="1"/>
        </dgm:presLayoutVars>
      </dgm:prSet>
      <dgm:spPr/>
    </dgm:pt>
    <dgm:pt modelId="{A6631F2F-8077-4C2F-BD9E-91B02D865563}" type="pres">
      <dgm:prSet presAssocID="{2B3CFEA5-7FB5-4295-8B34-30D6F71F3F34}" presName="ThreeNodes_1_text" presStyleLbl="node1" presStyleIdx="2" presStyleCnt="3">
        <dgm:presLayoutVars>
          <dgm:bulletEnabled val="1"/>
        </dgm:presLayoutVars>
      </dgm:prSet>
      <dgm:spPr/>
    </dgm:pt>
    <dgm:pt modelId="{A64B216B-49C3-43CA-AF8E-456FC7BB2670}" type="pres">
      <dgm:prSet presAssocID="{2B3CFEA5-7FB5-4295-8B34-30D6F71F3F34}" presName="ThreeNodes_2_text" presStyleLbl="node1" presStyleIdx="2" presStyleCnt="3">
        <dgm:presLayoutVars>
          <dgm:bulletEnabled val="1"/>
        </dgm:presLayoutVars>
      </dgm:prSet>
      <dgm:spPr/>
    </dgm:pt>
    <dgm:pt modelId="{E33183F3-8A8C-4220-8D92-11C1FB77D225}" type="pres">
      <dgm:prSet presAssocID="{2B3CFEA5-7FB5-4295-8B34-30D6F71F3F34}" presName="ThreeNodes_3_text" presStyleLbl="node1" presStyleIdx="2" presStyleCnt="3">
        <dgm:presLayoutVars>
          <dgm:bulletEnabled val="1"/>
        </dgm:presLayoutVars>
      </dgm:prSet>
      <dgm:spPr/>
    </dgm:pt>
  </dgm:ptLst>
  <dgm:cxnLst>
    <dgm:cxn modelId="{44478819-5FFA-45EA-A3A3-8162F8AED724}" type="presOf" srcId="{27146B9E-9F34-42AD-826F-7DDF0A2F7A89}" destId="{A6631F2F-8077-4C2F-BD9E-91B02D865563}" srcOrd="1" destOrd="0" presId="urn:microsoft.com/office/officeart/2005/8/layout/vProcess5"/>
    <dgm:cxn modelId="{AEA3B41B-C0F2-4F6F-895E-F17895BA1678}" type="presOf" srcId="{C7FBF059-1AAF-4431-8B1C-CED6263EE471}" destId="{F2683967-94A8-4DFC-98D1-18B77520B4D7}" srcOrd="0" destOrd="0" presId="urn:microsoft.com/office/officeart/2005/8/layout/vProcess5"/>
    <dgm:cxn modelId="{DB2E3424-E847-4B30-8338-70445B07BB4F}" type="presOf" srcId="{27146B9E-9F34-42AD-826F-7DDF0A2F7A89}" destId="{2D79ACEF-3767-4406-A7E9-B01E637EE04C}" srcOrd="0" destOrd="0" presId="urn:microsoft.com/office/officeart/2005/8/layout/vProcess5"/>
    <dgm:cxn modelId="{621E402C-DF58-4E9C-BEB6-C70BFA47E0F3}" srcId="{2B3CFEA5-7FB5-4295-8B34-30D6F71F3F34}" destId="{27146B9E-9F34-42AD-826F-7DDF0A2F7A89}" srcOrd="0" destOrd="0" parTransId="{567A1C90-B517-4A34-A350-76F01FFFEA06}" sibTransId="{C7FBF059-1AAF-4431-8B1C-CED6263EE471}"/>
    <dgm:cxn modelId="{95710F40-7447-4BD2-8C70-2224ADE2DF5A}" type="presOf" srcId="{2B3CFEA5-7FB5-4295-8B34-30D6F71F3F34}" destId="{597DD9DF-DC65-493A-BA5B-478517DDC78B}" srcOrd="0" destOrd="0" presId="urn:microsoft.com/office/officeart/2005/8/layout/vProcess5"/>
    <dgm:cxn modelId="{9B626465-4F05-4C18-AD88-31B1435F069C}" type="presOf" srcId="{1D4560CB-B8B9-4431-97E7-7A0697208AD3}" destId="{7B024C3E-9AA6-49CA-9F0D-9B3D0896B680}" srcOrd="0" destOrd="0" presId="urn:microsoft.com/office/officeart/2005/8/layout/vProcess5"/>
    <dgm:cxn modelId="{68628B4D-778D-4790-993B-BC679D94328F}" srcId="{2B3CFEA5-7FB5-4295-8B34-30D6F71F3F34}" destId="{1C45BCCA-823D-49F9-BB10-05CF78F96F0C}" srcOrd="2" destOrd="0" parTransId="{42FB53EE-253A-417A-92B2-030E59E143AF}" sibTransId="{B91E1677-0990-495A-8304-500159C0ACC8}"/>
    <dgm:cxn modelId="{8BAEEA70-0C2E-4793-AA95-F73930CDB692}" type="presOf" srcId="{BDD714D9-57DF-49C0-8A30-8BED9FB47D21}" destId="{79FCB10C-1C9C-4D62-B7D5-ECF519A68FED}" srcOrd="0" destOrd="0" presId="urn:microsoft.com/office/officeart/2005/8/layout/vProcess5"/>
    <dgm:cxn modelId="{98DD8875-97AB-46F0-B3BF-5FB38F0DC3E3}" type="presOf" srcId="{1C45BCCA-823D-49F9-BB10-05CF78F96F0C}" destId="{E33183F3-8A8C-4220-8D92-11C1FB77D225}" srcOrd="1" destOrd="0" presId="urn:microsoft.com/office/officeart/2005/8/layout/vProcess5"/>
    <dgm:cxn modelId="{C14EBB58-7829-4782-AA36-BBE9EDFAC8DB}" srcId="{2B3CFEA5-7FB5-4295-8B34-30D6F71F3F34}" destId="{BDD714D9-57DF-49C0-8A30-8BED9FB47D21}" srcOrd="1" destOrd="0" parTransId="{3E38F88C-4229-4370-9E0A-6D6EED3FEF75}" sibTransId="{1D4560CB-B8B9-4431-97E7-7A0697208AD3}"/>
    <dgm:cxn modelId="{9AFF7C8F-E70A-4B68-89E1-E9431CDF6EC5}" type="presOf" srcId="{BDD714D9-57DF-49C0-8A30-8BED9FB47D21}" destId="{A64B216B-49C3-43CA-AF8E-456FC7BB2670}" srcOrd="1" destOrd="0" presId="urn:microsoft.com/office/officeart/2005/8/layout/vProcess5"/>
    <dgm:cxn modelId="{CFD939FD-09DE-4431-AE38-D21AD4CCD3AC}" type="presOf" srcId="{1C45BCCA-823D-49F9-BB10-05CF78F96F0C}" destId="{7D0695DD-838C-44D7-B03C-A2595F06B84E}" srcOrd="0" destOrd="0" presId="urn:microsoft.com/office/officeart/2005/8/layout/vProcess5"/>
    <dgm:cxn modelId="{E0D0D569-510E-4FF4-AD65-F9D2F727BBFE}" type="presParOf" srcId="{597DD9DF-DC65-493A-BA5B-478517DDC78B}" destId="{A352E25D-E440-4BB6-BD9D-942A7B3E734C}" srcOrd="0" destOrd="0" presId="urn:microsoft.com/office/officeart/2005/8/layout/vProcess5"/>
    <dgm:cxn modelId="{83CC65B2-A8B0-4B0C-9DD0-0CC33DC5EA5C}" type="presParOf" srcId="{597DD9DF-DC65-493A-BA5B-478517DDC78B}" destId="{2D79ACEF-3767-4406-A7E9-B01E637EE04C}" srcOrd="1" destOrd="0" presId="urn:microsoft.com/office/officeart/2005/8/layout/vProcess5"/>
    <dgm:cxn modelId="{F0E511D2-6B6F-4706-AC0A-59B3F809E472}" type="presParOf" srcId="{597DD9DF-DC65-493A-BA5B-478517DDC78B}" destId="{79FCB10C-1C9C-4D62-B7D5-ECF519A68FED}" srcOrd="2" destOrd="0" presId="urn:microsoft.com/office/officeart/2005/8/layout/vProcess5"/>
    <dgm:cxn modelId="{F517BD18-910A-4370-A61E-88942051D729}" type="presParOf" srcId="{597DD9DF-DC65-493A-BA5B-478517DDC78B}" destId="{7D0695DD-838C-44D7-B03C-A2595F06B84E}" srcOrd="3" destOrd="0" presId="urn:microsoft.com/office/officeart/2005/8/layout/vProcess5"/>
    <dgm:cxn modelId="{43D734AB-A44A-4DBD-9CE6-3B292A30FB3D}" type="presParOf" srcId="{597DD9DF-DC65-493A-BA5B-478517DDC78B}" destId="{F2683967-94A8-4DFC-98D1-18B77520B4D7}" srcOrd="4" destOrd="0" presId="urn:microsoft.com/office/officeart/2005/8/layout/vProcess5"/>
    <dgm:cxn modelId="{E93F10EE-A4CA-4602-9D20-8A887A78878E}" type="presParOf" srcId="{597DD9DF-DC65-493A-BA5B-478517DDC78B}" destId="{7B024C3E-9AA6-49CA-9F0D-9B3D0896B680}" srcOrd="5" destOrd="0" presId="urn:microsoft.com/office/officeart/2005/8/layout/vProcess5"/>
    <dgm:cxn modelId="{93F0D2E8-EF6F-4C53-A8A0-D573A68CC935}" type="presParOf" srcId="{597DD9DF-DC65-493A-BA5B-478517DDC78B}" destId="{A6631F2F-8077-4C2F-BD9E-91B02D865563}" srcOrd="6" destOrd="0" presId="urn:microsoft.com/office/officeart/2005/8/layout/vProcess5"/>
    <dgm:cxn modelId="{DEE734BA-DF8A-44C4-A036-5921F2650636}" type="presParOf" srcId="{597DD9DF-DC65-493A-BA5B-478517DDC78B}" destId="{A64B216B-49C3-43CA-AF8E-456FC7BB2670}" srcOrd="7" destOrd="0" presId="urn:microsoft.com/office/officeart/2005/8/layout/vProcess5"/>
    <dgm:cxn modelId="{49C2DA6C-BB43-419C-8B4F-321D76382446}" type="presParOf" srcId="{597DD9DF-DC65-493A-BA5B-478517DDC78B}" destId="{E33183F3-8A8C-4220-8D92-11C1FB77D225}"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85E04F-E8C0-4537-8B14-9464733469E7}" type="doc">
      <dgm:prSet loTypeId="urn:microsoft.com/office/officeart/2005/8/layout/process4" loCatId="list" qsTypeId="urn:microsoft.com/office/officeart/2005/8/quickstyle/simple1" qsCatId="simple" csTypeId="urn:microsoft.com/office/officeart/2005/8/colors/accent2_2" csCatId="accent2" phldr="1"/>
      <dgm:spPr/>
      <dgm:t>
        <a:bodyPr/>
        <a:lstStyle/>
        <a:p>
          <a:endParaRPr lang="en-AU"/>
        </a:p>
      </dgm:t>
    </dgm:pt>
    <dgm:pt modelId="{A874D5AA-032A-4D77-BDC6-F4CAF96FE22B}">
      <dgm:prSet phldrT="[Text]"/>
      <dgm:spPr/>
      <dgm:t>
        <a:bodyPr/>
        <a:lstStyle/>
        <a:p>
          <a:r>
            <a:rPr lang="en-AU" dirty="0"/>
            <a:t>2021</a:t>
          </a:r>
        </a:p>
      </dgm:t>
    </dgm:pt>
    <dgm:pt modelId="{8295B233-0DF2-4EF6-936A-62BFC3F15FD5}" type="parTrans" cxnId="{D2C3005A-CCB7-4BD2-9308-C04EC17C1A6A}">
      <dgm:prSet/>
      <dgm:spPr/>
      <dgm:t>
        <a:bodyPr/>
        <a:lstStyle/>
        <a:p>
          <a:endParaRPr lang="en-AU"/>
        </a:p>
      </dgm:t>
    </dgm:pt>
    <dgm:pt modelId="{F9C09FC1-7A49-41E2-9A0D-BE54CFAE843B}" type="sibTrans" cxnId="{D2C3005A-CCB7-4BD2-9308-C04EC17C1A6A}">
      <dgm:prSet/>
      <dgm:spPr/>
      <dgm:t>
        <a:bodyPr/>
        <a:lstStyle/>
        <a:p>
          <a:endParaRPr lang="en-AU"/>
        </a:p>
      </dgm:t>
    </dgm:pt>
    <dgm:pt modelId="{1178C4AD-6445-4396-8D2C-29FB6D20B07D}">
      <dgm:prSet phldrT="[Text]"/>
      <dgm:spPr/>
      <dgm:t>
        <a:bodyPr/>
        <a:lstStyle/>
        <a:p>
          <a:r>
            <a:rPr lang="en-AU" dirty="0">
              <a:solidFill>
                <a:schemeClr val="accent2">
                  <a:lumMod val="50000"/>
                </a:schemeClr>
              </a:solidFill>
            </a:rPr>
            <a:t>3.4%</a:t>
          </a:r>
        </a:p>
      </dgm:t>
    </dgm:pt>
    <dgm:pt modelId="{30225F09-6537-4E51-8A22-8F75786FF8DD}" type="parTrans" cxnId="{7A7BE215-2AB7-4756-98DD-8A017E8BEF0F}">
      <dgm:prSet/>
      <dgm:spPr/>
      <dgm:t>
        <a:bodyPr/>
        <a:lstStyle/>
        <a:p>
          <a:endParaRPr lang="en-AU"/>
        </a:p>
      </dgm:t>
    </dgm:pt>
    <dgm:pt modelId="{03DFF839-5895-4382-84F3-82C319618D1C}" type="sibTrans" cxnId="{7A7BE215-2AB7-4756-98DD-8A017E8BEF0F}">
      <dgm:prSet/>
      <dgm:spPr/>
      <dgm:t>
        <a:bodyPr/>
        <a:lstStyle/>
        <a:p>
          <a:endParaRPr lang="en-AU"/>
        </a:p>
      </dgm:t>
    </dgm:pt>
    <dgm:pt modelId="{141C514E-F88D-4DA5-9C62-7D359E0EFA7B}">
      <dgm:prSet phldrT="[Text]"/>
      <dgm:spPr/>
      <dgm:t>
        <a:bodyPr/>
        <a:lstStyle/>
        <a:p>
          <a:r>
            <a:rPr lang="en-AU" dirty="0">
              <a:solidFill>
                <a:schemeClr val="accent2">
                  <a:lumMod val="50000"/>
                </a:schemeClr>
              </a:solidFill>
            </a:rPr>
            <a:t>-3.1%</a:t>
          </a:r>
        </a:p>
      </dgm:t>
    </dgm:pt>
    <dgm:pt modelId="{566073CA-5AEC-4A89-BDB0-3C6D807C1E6A}" type="parTrans" cxnId="{532C3F6E-FF92-4D92-99FC-6AC587177D29}">
      <dgm:prSet/>
      <dgm:spPr/>
      <dgm:t>
        <a:bodyPr/>
        <a:lstStyle/>
        <a:p>
          <a:endParaRPr lang="en-AU"/>
        </a:p>
      </dgm:t>
    </dgm:pt>
    <dgm:pt modelId="{3F96C308-64F4-4AD9-A562-650B9EA4E08A}" type="sibTrans" cxnId="{532C3F6E-FF92-4D92-99FC-6AC587177D29}">
      <dgm:prSet/>
      <dgm:spPr/>
      <dgm:t>
        <a:bodyPr/>
        <a:lstStyle/>
        <a:p>
          <a:endParaRPr lang="en-AU"/>
        </a:p>
      </dgm:t>
    </dgm:pt>
    <dgm:pt modelId="{B44EC980-842C-4A66-B944-26267536DA52}">
      <dgm:prSet phldrT="[Text]"/>
      <dgm:spPr/>
      <dgm:t>
        <a:bodyPr/>
        <a:lstStyle/>
        <a:p>
          <a:r>
            <a:rPr lang="en-AU" dirty="0">
              <a:solidFill>
                <a:schemeClr val="bg1">
                  <a:lumMod val="95000"/>
                </a:schemeClr>
              </a:solidFill>
            </a:rPr>
            <a:t>2023</a:t>
          </a:r>
        </a:p>
      </dgm:t>
    </dgm:pt>
    <dgm:pt modelId="{2547351B-5FA1-44CF-9E04-9B31100FCBFF}" type="parTrans" cxnId="{AFFF3527-DABE-429A-89FB-2D6B3349AFAB}">
      <dgm:prSet/>
      <dgm:spPr/>
      <dgm:t>
        <a:bodyPr/>
        <a:lstStyle/>
        <a:p>
          <a:endParaRPr lang="en-AU"/>
        </a:p>
      </dgm:t>
    </dgm:pt>
    <dgm:pt modelId="{34D06610-F951-4DCF-89D6-83644B81B2F7}" type="sibTrans" cxnId="{AFFF3527-DABE-429A-89FB-2D6B3349AFAB}">
      <dgm:prSet/>
      <dgm:spPr/>
      <dgm:t>
        <a:bodyPr/>
        <a:lstStyle/>
        <a:p>
          <a:endParaRPr lang="en-AU"/>
        </a:p>
      </dgm:t>
    </dgm:pt>
    <dgm:pt modelId="{8D55D525-8E2E-4EB6-A604-0A97835DD757}">
      <dgm:prSet phldrT="[Text]"/>
      <dgm:spPr>
        <a:ln>
          <a:noFill/>
        </a:ln>
      </dgm:spPr>
      <dgm:t>
        <a:bodyPr/>
        <a:lstStyle/>
        <a:p>
          <a:r>
            <a:rPr lang="en-AU" dirty="0">
              <a:solidFill>
                <a:schemeClr val="accent2">
                  <a:lumMod val="50000"/>
                </a:schemeClr>
              </a:solidFill>
            </a:rPr>
            <a:t>0.0%</a:t>
          </a:r>
        </a:p>
      </dgm:t>
    </dgm:pt>
    <dgm:pt modelId="{D455F3EB-5751-4F86-9ADC-4D86B6B3DFCD}" type="parTrans" cxnId="{168AC26B-0693-4BF9-938A-472C809610EF}">
      <dgm:prSet/>
      <dgm:spPr/>
      <dgm:t>
        <a:bodyPr/>
        <a:lstStyle/>
        <a:p>
          <a:endParaRPr lang="en-AU"/>
        </a:p>
      </dgm:t>
    </dgm:pt>
    <dgm:pt modelId="{77054A44-5685-466D-A7F3-2153C24D84D0}" type="sibTrans" cxnId="{168AC26B-0693-4BF9-938A-472C809610EF}">
      <dgm:prSet/>
      <dgm:spPr/>
      <dgm:t>
        <a:bodyPr/>
        <a:lstStyle/>
        <a:p>
          <a:endParaRPr lang="en-AU"/>
        </a:p>
      </dgm:t>
    </dgm:pt>
    <dgm:pt modelId="{E4AEEEAB-F7DC-48E1-A006-E0E13736415E}">
      <dgm:prSet phldrT="[Text]"/>
      <dgm:spPr/>
      <dgm:t>
        <a:bodyPr/>
        <a:lstStyle/>
        <a:p>
          <a:r>
            <a:rPr lang="en-AU" dirty="0">
              <a:solidFill>
                <a:schemeClr val="accent2">
                  <a:lumMod val="50000"/>
                </a:schemeClr>
              </a:solidFill>
            </a:rPr>
            <a:t>-2.9%</a:t>
          </a:r>
        </a:p>
      </dgm:t>
    </dgm:pt>
    <dgm:pt modelId="{503A3DB9-03B4-4480-8BF6-43F4752C15D3}" type="sibTrans" cxnId="{3208034C-3545-4D91-AB90-94528FEAA4E6}">
      <dgm:prSet/>
      <dgm:spPr/>
      <dgm:t>
        <a:bodyPr/>
        <a:lstStyle/>
        <a:p>
          <a:endParaRPr lang="en-AU"/>
        </a:p>
      </dgm:t>
    </dgm:pt>
    <dgm:pt modelId="{ECA7BC40-E9F0-47E7-BE57-5462CD8023A3}" type="parTrans" cxnId="{3208034C-3545-4D91-AB90-94528FEAA4E6}">
      <dgm:prSet/>
      <dgm:spPr/>
      <dgm:t>
        <a:bodyPr/>
        <a:lstStyle/>
        <a:p>
          <a:endParaRPr lang="en-AU"/>
        </a:p>
      </dgm:t>
    </dgm:pt>
    <dgm:pt modelId="{93C1E7F6-7186-4AF7-B7B1-5F6713EAEA7E}" type="pres">
      <dgm:prSet presAssocID="{2085E04F-E8C0-4537-8B14-9464733469E7}" presName="Name0" presStyleCnt="0">
        <dgm:presLayoutVars>
          <dgm:dir/>
          <dgm:animLvl val="lvl"/>
          <dgm:resizeHandles val="exact"/>
        </dgm:presLayoutVars>
      </dgm:prSet>
      <dgm:spPr/>
    </dgm:pt>
    <dgm:pt modelId="{64E61C99-ADFC-42FB-9207-4DCD78E550D1}" type="pres">
      <dgm:prSet presAssocID="{B44EC980-842C-4A66-B944-26267536DA52}" presName="boxAndChildren" presStyleCnt="0"/>
      <dgm:spPr/>
    </dgm:pt>
    <dgm:pt modelId="{7239F73B-E2F6-420B-8CA6-4032F9CFC356}" type="pres">
      <dgm:prSet presAssocID="{B44EC980-842C-4A66-B944-26267536DA52}" presName="parentTextBox" presStyleLbl="node1" presStyleIdx="0" presStyleCnt="2"/>
      <dgm:spPr/>
    </dgm:pt>
    <dgm:pt modelId="{15C7BFCD-AF16-4796-9C21-94683D2D21D4}" type="pres">
      <dgm:prSet presAssocID="{B44EC980-842C-4A66-B944-26267536DA52}" presName="entireBox" presStyleLbl="node1" presStyleIdx="0" presStyleCnt="2" custLinFactNeighborX="4390" custLinFactNeighborY="1776"/>
      <dgm:spPr/>
    </dgm:pt>
    <dgm:pt modelId="{A9BC89E8-8C92-4897-9FDB-E3923535B7D4}" type="pres">
      <dgm:prSet presAssocID="{B44EC980-842C-4A66-B944-26267536DA52}" presName="descendantBox" presStyleCnt="0"/>
      <dgm:spPr/>
    </dgm:pt>
    <dgm:pt modelId="{F28C8674-8762-467A-8673-3CF9DDC662FE}" type="pres">
      <dgm:prSet presAssocID="{8D55D525-8E2E-4EB6-A604-0A97835DD757}" presName="childTextBox" presStyleLbl="fgAccFollowNode1" presStyleIdx="0" presStyleCnt="4" custLinFactNeighborY="5095">
        <dgm:presLayoutVars>
          <dgm:bulletEnabled val="1"/>
        </dgm:presLayoutVars>
      </dgm:prSet>
      <dgm:spPr/>
    </dgm:pt>
    <dgm:pt modelId="{A1DC3A69-C50C-4D04-8B68-C91DDC190FAF}" type="pres">
      <dgm:prSet presAssocID="{E4AEEEAB-F7DC-48E1-A006-E0E13736415E}" presName="childTextBox" presStyleLbl="fgAccFollowNode1" presStyleIdx="1" presStyleCnt="4" custLinFactNeighborX="-179" custLinFactNeighborY="5490">
        <dgm:presLayoutVars>
          <dgm:bulletEnabled val="1"/>
        </dgm:presLayoutVars>
      </dgm:prSet>
      <dgm:spPr/>
    </dgm:pt>
    <dgm:pt modelId="{BB647DEF-C679-4EC0-B1E8-7FB18A087BB0}" type="pres">
      <dgm:prSet presAssocID="{F9C09FC1-7A49-41E2-9A0D-BE54CFAE843B}" presName="sp" presStyleCnt="0"/>
      <dgm:spPr/>
    </dgm:pt>
    <dgm:pt modelId="{53C0DDE6-7459-439D-A9FE-A2849FA9A5AE}" type="pres">
      <dgm:prSet presAssocID="{A874D5AA-032A-4D77-BDC6-F4CAF96FE22B}" presName="arrowAndChildren" presStyleCnt="0"/>
      <dgm:spPr/>
    </dgm:pt>
    <dgm:pt modelId="{EC607E5B-7DC1-4CC9-A1B5-184F3EAB1091}" type="pres">
      <dgm:prSet presAssocID="{A874D5AA-032A-4D77-BDC6-F4CAF96FE22B}" presName="parentTextArrow" presStyleLbl="node1" presStyleIdx="0" presStyleCnt="2"/>
      <dgm:spPr/>
    </dgm:pt>
    <dgm:pt modelId="{0B816AF5-B677-4DC9-9320-5597C40D3A45}" type="pres">
      <dgm:prSet presAssocID="{A874D5AA-032A-4D77-BDC6-F4CAF96FE22B}" presName="arrow" presStyleLbl="node1" presStyleIdx="1" presStyleCnt="2"/>
      <dgm:spPr/>
    </dgm:pt>
    <dgm:pt modelId="{73ADB9EE-C2D6-4BEC-97FB-C88364FD314F}" type="pres">
      <dgm:prSet presAssocID="{A874D5AA-032A-4D77-BDC6-F4CAF96FE22B}" presName="descendantArrow" presStyleCnt="0"/>
      <dgm:spPr/>
    </dgm:pt>
    <dgm:pt modelId="{2D2E5B9E-EA73-4DDA-8831-D48FC5D541FD}" type="pres">
      <dgm:prSet presAssocID="{1178C4AD-6445-4396-8D2C-29FB6D20B07D}" presName="childTextArrow" presStyleLbl="fgAccFollowNode1" presStyleIdx="2" presStyleCnt="4">
        <dgm:presLayoutVars>
          <dgm:bulletEnabled val="1"/>
        </dgm:presLayoutVars>
      </dgm:prSet>
      <dgm:spPr/>
    </dgm:pt>
    <dgm:pt modelId="{D9A075C2-34A1-4E79-B382-E09B52780113}" type="pres">
      <dgm:prSet presAssocID="{141C514E-F88D-4DA5-9C62-7D359E0EFA7B}" presName="childTextArrow" presStyleLbl="fgAccFollowNode1" presStyleIdx="3" presStyleCnt="4">
        <dgm:presLayoutVars>
          <dgm:bulletEnabled val="1"/>
        </dgm:presLayoutVars>
      </dgm:prSet>
      <dgm:spPr/>
    </dgm:pt>
  </dgm:ptLst>
  <dgm:cxnLst>
    <dgm:cxn modelId="{44C13813-FF9D-43CD-948E-0DFC8876D8F4}" type="presOf" srcId="{A874D5AA-032A-4D77-BDC6-F4CAF96FE22B}" destId="{0B816AF5-B677-4DC9-9320-5597C40D3A45}" srcOrd="1" destOrd="0" presId="urn:microsoft.com/office/officeart/2005/8/layout/process4"/>
    <dgm:cxn modelId="{7A7BE215-2AB7-4756-98DD-8A017E8BEF0F}" srcId="{A874D5AA-032A-4D77-BDC6-F4CAF96FE22B}" destId="{1178C4AD-6445-4396-8D2C-29FB6D20B07D}" srcOrd="0" destOrd="0" parTransId="{30225F09-6537-4E51-8A22-8F75786FF8DD}" sibTransId="{03DFF839-5895-4382-84F3-82C319618D1C}"/>
    <dgm:cxn modelId="{AFFF3527-DABE-429A-89FB-2D6B3349AFAB}" srcId="{2085E04F-E8C0-4537-8B14-9464733469E7}" destId="{B44EC980-842C-4A66-B944-26267536DA52}" srcOrd="1" destOrd="0" parTransId="{2547351B-5FA1-44CF-9E04-9B31100FCBFF}" sibTransId="{34D06610-F951-4DCF-89D6-83644B81B2F7}"/>
    <dgm:cxn modelId="{594BE52E-55F7-406F-A420-28DC251D9F18}" type="presOf" srcId="{2085E04F-E8C0-4537-8B14-9464733469E7}" destId="{93C1E7F6-7186-4AF7-B7B1-5F6713EAEA7E}" srcOrd="0" destOrd="0" presId="urn:microsoft.com/office/officeart/2005/8/layout/process4"/>
    <dgm:cxn modelId="{489F3F39-8B9F-46CB-B92B-067620C395B9}" type="presOf" srcId="{8D55D525-8E2E-4EB6-A604-0A97835DD757}" destId="{F28C8674-8762-467A-8673-3CF9DDC662FE}" srcOrd="0" destOrd="0" presId="urn:microsoft.com/office/officeart/2005/8/layout/process4"/>
    <dgm:cxn modelId="{168AC26B-0693-4BF9-938A-472C809610EF}" srcId="{B44EC980-842C-4A66-B944-26267536DA52}" destId="{8D55D525-8E2E-4EB6-A604-0A97835DD757}" srcOrd="0" destOrd="0" parTransId="{D455F3EB-5751-4F86-9ADC-4D86B6B3DFCD}" sibTransId="{77054A44-5685-466D-A7F3-2153C24D84D0}"/>
    <dgm:cxn modelId="{3208034C-3545-4D91-AB90-94528FEAA4E6}" srcId="{B44EC980-842C-4A66-B944-26267536DA52}" destId="{E4AEEEAB-F7DC-48E1-A006-E0E13736415E}" srcOrd="1" destOrd="0" parTransId="{ECA7BC40-E9F0-47E7-BE57-5462CD8023A3}" sibTransId="{503A3DB9-03B4-4480-8BF6-43F4752C15D3}"/>
    <dgm:cxn modelId="{532C3F6E-FF92-4D92-99FC-6AC587177D29}" srcId="{A874D5AA-032A-4D77-BDC6-F4CAF96FE22B}" destId="{141C514E-F88D-4DA5-9C62-7D359E0EFA7B}" srcOrd="1" destOrd="0" parTransId="{566073CA-5AEC-4A89-BDB0-3C6D807C1E6A}" sibTransId="{3F96C308-64F4-4AD9-A562-650B9EA4E08A}"/>
    <dgm:cxn modelId="{E1100377-6C47-4976-9D38-BB3665C8A89D}" type="presOf" srcId="{141C514E-F88D-4DA5-9C62-7D359E0EFA7B}" destId="{D9A075C2-34A1-4E79-B382-E09B52780113}" srcOrd="0" destOrd="0" presId="urn:microsoft.com/office/officeart/2005/8/layout/process4"/>
    <dgm:cxn modelId="{D2C3005A-CCB7-4BD2-9308-C04EC17C1A6A}" srcId="{2085E04F-E8C0-4537-8B14-9464733469E7}" destId="{A874D5AA-032A-4D77-BDC6-F4CAF96FE22B}" srcOrd="0" destOrd="0" parTransId="{8295B233-0DF2-4EF6-936A-62BFC3F15FD5}" sibTransId="{F9C09FC1-7A49-41E2-9A0D-BE54CFAE843B}"/>
    <dgm:cxn modelId="{14F3BD8C-44AD-4372-A9CE-58818E6B2F04}" type="presOf" srcId="{B44EC980-842C-4A66-B944-26267536DA52}" destId="{15C7BFCD-AF16-4796-9C21-94683D2D21D4}" srcOrd="1" destOrd="0" presId="urn:microsoft.com/office/officeart/2005/8/layout/process4"/>
    <dgm:cxn modelId="{F60AF3A1-0904-42CB-B7FF-5405681B06B1}" type="presOf" srcId="{E4AEEEAB-F7DC-48E1-A006-E0E13736415E}" destId="{A1DC3A69-C50C-4D04-8B68-C91DDC190FAF}" srcOrd="0" destOrd="0" presId="urn:microsoft.com/office/officeart/2005/8/layout/process4"/>
    <dgm:cxn modelId="{509304B3-6C0F-40CB-9650-FE8B6AACBB74}" type="presOf" srcId="{1178C4AD-6445-4396-8D2C-29FB6D20B07D}" destId="{2D2E5B9E-EA73-4DDA-8831-D48FC5D541FD}" srcOrd="0" destOrd="0" presId="urn:microsoft.com/office/officeart/2005/8/layout/process4"/>
    <dgm:cxn modelId="{80E998EB-D711-4117-9CAE-E96F09196E21}" type="presOf" srcId="{B44EC980-842C-4A66-B944-26267536DA52}" destId="{7239F73B-E2F6-420B-8CA6-4032F9CFC356}" srcOrd="0" destOrd="0" presId="urn:microsoft.com/office/officeart/2005/8/layout/process4"/>
    <dgm:cxn modelId="{FFDC6CCE-8EF3-4D96-B23D-F37C043DEBCB}" type="presOf" srcId="{A874D5AA-032A-4D77-BDC6-F4CAF96FE22B}" destId="{EC607E5B-7DC1-4CC9-A1B5-184F3EAB1091}" srcOrd="0" destOrd="0" presId="urn:microsoft.com/office/officeart/2005/8/layout/process4"/>
    <dgm:cxn modelId="{124F1F53-65A4-47F7-944C-F9BC8EA118B9}" type="presParOf" srcId="{93C1E7F6-7186-4AF7-B7B1-5F6713EAEA7E}" destId="{64E61C99-ADFC-42FB-9207-4DCD78E550D1}" srcOrd="0" destOrd="0" presId="urn:microsoft.com/office/officeart/2005/8/layout/process4"/>
    <dgm:cxn modelId="{08E13705-991D-42F2-A806-5D6A2663BEBF}" type="presParOf" srcId="{64E61C99-ADFC-42FB-9207-4DCD78E550D1}" destId="{7239F73B-E2F6-420B-8CA6-4032F9CFC356}" srcOrd="0" destOrd="0" presId="urn:microsoft.com/office/officeart/2005/8/layout/process4"/>
    <dgm:cxn modelId="{E50C61E6-0FD6-497A-855A-A814C6260459}" type="presParOf" srcId="{64E61C99-ADFC-42FB-9207-4DCD78E550D1}" destId="{15C7BFCD-AF16-4796-9C21-94683D2D21D4}" srcOrd="1" destOrd="0" presId="urn:microsoft.com/office/officeart/2005/8/layout/process4"/>
    <dgm:cxn modelId="{9A6C8284-1A7F-4BF0-93F6-9EB49DC5A41F}" type="presParOf" srcId="{64E61C99-ADFC-42FB-9207-4DCD78E550D1}" destId="{A9BC89E8-8C92-4897-9FDB-E3923535B7D4}" srcOrd="2" destOrd="0" presId="urn:microsoft.com/office/officeart/2005/8/layout/process4"/>
    <dgm:cxn modelId="{A62A51F5-12BC-407B-BFE9-8BD61B5725A0}" type="presParOf" srcId="{A9BC89E8-8C92-4897-9FDB-E3923535B7D4}" destId="{F28C8674-8762-467A-8673-3CF9DDC662FE}" srcOrd="0" destOrd="0" presId="urn:microsoft.com/office/officeart/2005/8/layout/process4"/>
    <dgm:cxn modelId="{737F0A26-CB24-4B25-BE05-370E22C75349}" type="presParOf" srcId="{A9BC89E8-8C92-4897-9FDB-E3923535B7D4}" destId="{A1DC3A69-C50C-4D04-8B68-C91DDC190FAF}" srcOrd="1" destOrd="0" presId="urn:microsoft.com/office/officeart/2005/8/layout/process4"/>
    <dgm:cxn modelId="{48FE214B-DE1D-4D33-8440-146FBD96B1B7}" type="presParOf" srcId="{93C1E7F6-7186-4AF7-B7B1-5F6713EAEA7E}" destId="{BB647DEF-C679-4EC0-B1E8-7FB18A087BB0}" srcOrd="1" destOrd="0" presId="urn:microsoft.com/office/officeart/2005/8/layout/process4"/>
    <dgm:cxn modelId="{7C1A15CE-7BF3-4321-8773-9C97224277D2}" type="presParOf" srcId="{93C1E7F6-7186-4AF7-B7B1-5F6713EAEA7E}" destId="{53C0DDE6-7459-439D-A9FE-A2849FA9A5AE}" srcOrd="2" destOrd="0" presId="urn:microsoft.com/office/officeart/2005/8/layout/process4"/>
    <dgm:cxn modelId="{51930CBF-F0E7-4262-83C0-D6D2675E6BF1}" type="presParOf" srcId="{53C0DDE6-7459-439D-A9FE-A2849FA9A5AE}" destId="{EC607E5B-7DC1-4CC9-A1B5-184F3EAB1091}" srcOrd="0" destOrd="0" presId="urn:microsoft.com/office/officeart/2005/8/layout/process4"/>
    <dgm:cxn modelId="{1447AF0E-8708-4BF2-8D8F-819678E643D8}" type="presParOf" srcId="{53C0DDE6-7459-439D-A9FE-A2849FA9A5AE}" destId="{0B816AF5-B677-4DC9-9320-5597C40D3A45}" srcOrd="1" destOrd="0" presId="urn:microsoft.com/office/officeart/2005/8/layout/process4"/>
    <dgm:cxn modelId="{D5EB12DF-63DE-4154-A4CD-86FC78F19A5F}" type="presParOf" srcId="{53C0DDE6-7459-439D-A9FE-A2849FA9A5AE}" destId="{73ADB9EE-C2D6-4BEC-97FB-C88364FD314F}" srcOrd="2" destOrd="0" presId="urn:microsoft.com/office/officeart/2005/8/layout/process4"/>
    <dgm:cxn modelId="{1AFFED95-DC26-4704-BF95-69C686A54456}" type="presParOf" srcId="{73ADB9EE-C2D6-4BEC-97FB-C88364FD314F}" destId="{2D2E5B9E-EA73-4DDA-8831-D48FC5D541FD}" srcOrd="0" destOrd="0" presId="urn:microsoft.com/office/officeart/2005/8/layout/process4"/>
    <dgm:cxn modelId="{F6C4F88D-D84D-4614-84E2-B6BDBBD729B3}" type="presParOf" srcId="{73ADB9EE-C2D6-4BEC-97FB-C88364FD314F}" destId="{D9A075C2-34A1-4E79-B382-E09B52780113}"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7EF90D-9148-44D1-97F6-B97AB2899E69}" type="doc">
      <dgm:prSet loTypeId="urn:microsoft.com/office/officeart/2005/8/layout/matrix2" loCatId="matrix" qsTypeId="urn:microsoft.com/office/officeart/2005/8/quickstyle/simple3" qsCatId="simple" csTypeId="urn:microsoft.com/office/officeart/2005/8/colors/accent3_2" csCatId="accent3" phldr="1"/>
      <dgm:spPr/>
      <dgm:t>
        <a:bodyPr/>
        <a:lstStyle/>
        <a:p>
          <a:endParaRPr lang="en-US"/>
        </a:p>
      </dgm:t>
    </dgm:pt>
    <dgm:pt modelId="{3D68C824-6F5B-4B3C-BB25-74BC52222AB2}">
      <dgm:prSet custT="1"/>
      <dgm:spPr/>
      <dgm:t>
        <a:bodyPr tIns="36000" bIns="36000"/>
        <a:lstStyle/>
        <a:p>
          <a:r>
            <a:rPr lang="en-AU" sz="1800" baseline="30000" dirty="0">
              <a:solidFill>
                <a:schemeClr val="accent2">
                  <a:lumMod val="50000"/>
                </a:schemeClr>
              </a:solidFill>
            </a:rPr>
            <a:t>Main types of sexual harassment experienced were suggestive comments (69%) followed by intrusive questions (65%) with incidences increasing in 2023</a:t>
          </a:r>
          <a:endParaRPr lang="en-US" sz="1800" dirty="0">
            <a:solidFill>
              <a:schemeClr val="accent2">
                <a:lumMod val="50000"/>
              </a:schemeClr>
            </a:solidFill>
          </a:endParaRPr>
        </a:p>
      </dgm:t>
    </dgm:pt>
    <dgm:pt modelId="{5CE9D3C5-FDA2-4FB8-B201-8F5F6222EDC9}" type="parTrans" cxnId="{030CFE39-0FC8-48EA-B006-C1603D7CAFCC}">
      <dgm:prSet/>
      <dgm:spPr/>
      <dgm:t>
        <a:bodyPr/>
        <a:lstStyle/>
        <a:p>
          <a:endParaRPr lang="en-US" sz="2400">
            <a:solidFill>
              <a:schemeClr val="accent2">
                <a:lumMod val="50000"/>
              </a:schemeClr>
            </a:solidFill>
          </a:endParaRPr>
        </a:p>
      </dgm:t>
    </dgm:pt>
    <dgm:pt modelId="{45E2A81A-0B1A-4CBD-BC82-2D29D90B1D95}" type="sibTrans" cxnId="{030CFE39-0FC8-48EA-B006-C1603D7CAFCC}">
      <dgm:prSet/>
      <dgm:spPr/>
      <dgm:t>
        <a:bodyPr/>
        <a:lstStyle/>
        <a:p>
          <a:endParaRPr lang="en-US" sz="2400">
            <a:solidFill>
              <a:schemeClr val="accent2">
                <a:lumMod val="50000"/>
              </a:schemeClr>
            </a:solidFill>
          </a:endParaRPr>
        </a:p>
      </dgm:t>
    </dgm:pt>
    <dgm:pt modelId="{C635B117-00A1-4E46-BCF4-20120A2FB144}">
      <dgm:prSet custT="1"/>
      <dgm:spPr/>
      <dgm:t>
        <a:bodyPr tIns="36000" bIns="36000"/>
        <a:lstStyle/>
        <a:p>
          <a:r>
            <a:rPr lang="en-AU" sz="1800" baseline="30000" dirty="0">
              <a:solidFill>
                <a:schemeClr val="accent2">
                  <a:lumMod val="50000"/>
                </a:schemeClr>
              </a:solidFill>
            </a:rPr>
            <a:t>Main perpetrators were colleagues (50%) or immediate manager/supervisor (46%) and majority reported the person was within their work group (61%)</a:t>
          </a:r>
          <a:endParaRPr lang="en-US" sz="1800" dirty="0">
            <a:solidFill>
              <a:schemeClr val="accent2">
                <a:lumMod val="50000"/>
              </a:schemeClr>
            </a:solidFill>
          </a:endParaRPr>
        </a:p>
      </dgm:t>
    </dgm:pt>
    <dgm:pt modelId="{016412BB-5745-4787-BA1F-30085677CA00}" type="parTrans" cxnId="{66C0E8DF-13CC-475E-AC2C-CCF92C0F67A9}">
      <dgm:prSet/>
      <dgm:spPr/>
      <dgm:t>
        <a:bodyPr/>
        <a:lstStyle/>
        <a:p>
          <a:endParaRPr lang="en-US" sz="2400">
            <a:solidFill>
              <a:schemeClr val="accent2">
                <a:lumMod val="50000"/>
              </a:schemeClr>
            </a:solidFill>
          </a:endParaRPr>
        </a:p>
      </dgm:t>
    </dgm:pt>
    <dgm:pt modelId="{059820A5-6163-4BF2-A684-03089867E0D9}" type="sibTrans" cxnId="{66C0E8DF-13CC-475E-AC2C-CCF92C0F67A9}">
      <dgm:prSet/>
      <dgm:spPr/>
      <dgm:t>
        <a:bodyPr/>
        <a:lstStyle/>
        <a:p>
          <a:endParaRPr lang="en-US" sz="2400">
            <a:solidFill>
              <a:schemeClr val="accent2">
                <a:lumMod val="50000"/>
              </a:schemeClr>
            </a:solidFill>
          </a:endParaRPr>
        </a:p>
      </dgm:t>
    </dgm:pt>
    <dgm:pt modelId="{CF21013B-9893-4C35-9F54-DD273E8AA465}">
      <dgm:prSet custT="1"/>
      <dgm:spPr/>
      <dgm:t>
        <a:bodyPr/>
        <a:lstStyle/>
        <a:p>
          <a:r>
            <a:rPr lang="en-AU" sz="1800" baseline="30000" dirty="0">
              <a:solidFill>
                <a:schemeClr val="accent2">
                  <a:lumMod val="50000"/>
                </a:schemeClr>
              </a:solidFill>
            </a:rPr>
            <a:t>When the harassment occurred most either pretended it didn't bother them (46%) or avoided the person/s by staying away from them (46%)</a:t>
          </a:r>
          <a:endParaRPr lang="en-US" sz="1800" dirty="0">
            <a:solidFill>
              <a:schemeClr val="accent2">
                <a:lumMod val="50000"/>
              </a:schemeClr>
            </a:solidFill>
          </a:endParaRPr>
        </a:p>
      </dgm:t>
    </dgm:pt>
    <dgm:pt modelId="{0C528B08-8C4F-485E-88CD-AA2A7437DFD3}" type="parTrans" cxnId="{6B9893CE-380E-4F82-9D97-9E93B617293F}">
      <dgm:prSet/>
      <dgm:spPr/>
      <dgm:t>
        <a:bodyPr/>
        <a:lstStyle/>
        <a:p>
          <a:endParaRPr lang="en-US" sz="2400">
            <a:solidFill>
              <a:schemeClr val="accent2">
                <a:lumMod val="50000"/>
              </a:schemeClr>
            </a:solidFill>
          </a:endParaRPr>
        </a:p>
      </dgm:t>
    </dgm:pt>
    <dgm:pt modelId="{0F522D7E-4858-4F8D-869F-0DD8701861BC}" type="sibTrans" cxnId="{6B9893CE-380E-4F82-9D97-9E93B617293F}">
      <dgm:prSet/>
      <dgm:spPr/>
      <dgm:t>
        <a:bodyPr/>
        <a:lstStyle/>
        <a:p>
          <a:endParaRPr lang="en-US" sz="2400">
            <a:solidFill>
              <a:schemeClr val="accent2">
                <a:lumMod val="50000"/>
              </a:schemeClr>
            </a:solidFill>
          </a:endParaRPr>
        </a:p>
      </dgm:t>
    </dgm:pt>
    <dgm:pt modelId="{E50015E1-59B7-4493-8840-52EDA4AA2239}">
      <dgm:prSet custT="1"/>
      <dgm:spPr/>
      <dgm:t>
        <a:bodyPr/>
        <a:lstStyle/>
        <a:p>
          <a:r>
            <a:rPr lang="en-AU" sz="1800" baseline="30000" dirty="0">
              <a:solidFill>
                <a:schemeClr val="accent2">
                  <a:lumMod val="50000"/>
                </a:schemeClr>
              </a:solidFill>
            </a:rPr>
            <a:t>Reasons reported for not submitting a complaint were 'fear of negative consequences for my reputation’ (45%), 'event not serious enough’ (32%) or 'won't make a difference’ (36%)</a:t>
          </a:r>
          <a:endParaRPr lang="en-US" sz="1800" dirty="0">
            <a:solidFill>
              <a:schemeClr val="accent2">
                <a:lumMod val="50000"/>
              </a:schemeClr>
            </a:solidFill>
          </a:endParaRPr>
        </a:p>
      </dgm:t>
    </dgm:pt>
    <dgm:pt modelId="{574E2021-3CEE-4262-8BE3-5C8939A1B6D1}" type="parTrans" cxnId="{8A6E6133-F9F4-4F11-B0C1-6063FCD11C9D}">
      <dgm:prSet/>
      <dgm:spPr/>
      <dgm:t>
        <a:bodyPr/>
        <a:lstStyle/>
        <a:p>
          <a:endParaRPr lang="en-US" sz="2400">
            <a:solidFill>
              <a:schemeClr val="accent2">
                <a:lumMod val="50000"/>
              </a:schemeClr>
            </a:solidFill>
          </a:endParaRPr>
        </a:p>
      </dgm:t>
    </dgm:pt>
    <dgm:pt modelId="{4CB7C7FB-4A02-49B0-BBD7-072D1A2ADD74}" type="sibTrans" cxnId="{8A6E6133-F9F4-4F11-B0C1-6063FCD11C9D}">
      <dgm:prSet/>
      <dgm:spPr/>
      <dgm:t>
        <a:bodyPr/>
        <a:lstStyle/>
        <a:p>
          <a:endParaRPr lang="en-US" sz="2400">
            <a:solidFill>
              <a:schemeClr val="accent2">
                <a:lumMod val="50000"/>
              </a:schemeClr>
            </a:solidFill>
          </a:endParaRPr>
        </a:p>
      </dgm:t>
    </dgm:pt>
    <dgm:pt modelId="{F8D166B9-8906-4547-912B-1781CBBD8138}" type="pres">
      <dgm:prSet presAssocID="{4A7EF90D-9148-44D1-97F6-B97AB2899E69}" presName="matrix" presStyleCnt="0">
        <dgm:presLayoutVars>
          <dgm:chMax val="1"/>
          <dgm:dir/>
          <dgm:resizeHandles val="exact"/>
        </dgm:presLayoutVars>
      </dgm:prSet>
      <dgm:spPr/>
    </dgm:pt>
    <dgm:pt modelId="{90EEC6B6-BF22-44F1-BE89-307378EF3583}" type="pres">
      <dgm:prSet presAssocID="{4A7EF90D-9148-44D1-97F6-B97AB2899E69}" presName="axisShape" presStyleLbl="bgShp" presStyleIdx="0" presStyleCnt="1" custScaleX="98342" custScaleY="96903"/>
      <dgm:spPr/>
    </dgm:pt>
    <dgm:pt modelId="{B4715373-A6A8-49D0-8534-F421D2B6204D}" type="pres">
      <dgm:prSet presAssocID="{4A7EF90D-9148-44D1-97F6-B97AB2899E69}" presName="rect1" presStyleLbl="node1" presStyleIdx="0" presStyleCnt="4" custScaleX="103824" custScaleY="102094">
        <dgm:presLayoutVars>
          <dgm:chMax val="0"/>
          <dgm:chPref val="0"/>
          <dgm:bulletEnabled val="1"/>
        </dgm:presLayoutVars>
      </dgm:prSet>
      <dgm:spPr/>
    </dgm:pt>
    <dgm:pt modelId="{D4047399-404A-4A52-91D8-9F3C039ED77E}" type="pres">
      <dgm:prSet presAssocID="{4A7EF90D-9148-44D1-97F6-B97AB2899E69}" presName="rect2" presStyleLbl="node1" presStyleIdx="1" presStyleCnt="4" custScaleX="103824" custScaleY="102094">
        <dgm:presLayoutVars>
          <dgm:chMax val="0"/>
          <dgm:chPref val="0"/>
          <dgm:bulletEnabled val="1"/>
        </dgm:presLayoutVars>
      </dgm:prSet>
      <dgm:spPr/>
    </dgm:pt>
    <dgm:pt modelId="{24DDACDC-C7E3-477E-A407-8C534258DE4B}" type="pres">
      <dgm:prSet presAssocID="{4A7EF90D-9148-44D1-97F6-B97AB2899E69}" presName="rect3" presStyleLbl="node1" presStyleIdx="2" presStyleCnt="4" custScaleX="103824" custScaleY="102094">
        <dgm:presLayoutVars>
          <dgm:chMax val="0"/>
          <dgm:chPref val="0"/>
          <dgm:bulletEnabled val="1"/>
        </dgm:presLayoutVars>
      </dgm:prSet>
      <dgm:spPr/>
    </dgm:pt>
    <dgm:pt modelId="{00C5C90E-B64A-494A-9720-C84397F1B7A0}" type="pres">
      <dgm:prSet presAssocID="{4A7EF90D-9148-44D1-97F6-B97AB2899E69}" presName="rect4" presStyleLbl="node1" presStyleIdx="3" presStyleCnt="4" custScaleX="103824" custScaleY="102094">
        <dgm:presLayoutVars>
          <dgm:chMax val="0"/>
          <dgm:chPref val="0"/>
          <dgm:bulletEnabled val="1"/>
        </dgm:presLayoutVars>
      </dgm:prSet>
      <dgm:spPr/>
    </dgm:pt>
  </dgm:ptLst>
  <dgm:cxnLst>
    <dgm:cxn modelId="{811DB90D-A242-4724-8592-9D767E8C06C6}" type="presOf" srcId="{4A7EF90D-9148-44D1-97F6-B97AB2899E69}" destId="{F8D166B9-8906-4547-912B-1781CBBD8138}" srcOrd="0" destOrd="0" presId="urn:microsoft.com/office/officeart/2005/8/layout/matrix2"/>
    <dgm:cxn modelId="{8A6E6133-F9F4-4F11-B0C1-6063FCD11C9D}" srcId="{4A7EF90D-9148-44D1-97F6-B97AB2899E69}" destId="{E50015E1-59B7-4493-8840-52EDA4AA2239}" srcOrd="3" destOrd="0" parTransId="{574E2021-3CEE-4262-8BE3-5C8939A1B6D1}" sibTransId="{4CB7C7FB-4A02-49B0-BBD7-072D1A2ADD74}"/>
    <dgm:cxn modelId="{93B57B33-431E-4121-9819-3DD0A7DCB69A}" type="presOf" srcId="{3D68C824-6F5B-4B3C-BB25-74BC52222AB2}" destId="{B4715373-A6A8-49D0-8534-F421D2B6204D}" srcOrd="0" destOrd="0" presId="urn:microsoft.com/office/officeart/2005/8/layout/matrix2"/>
    <dgm:cxn modelId="{030CFE39-0FC8-48EA-B006-C1603D7CAFCC}" srcId="{4A7EF90D-9148-44D1-97F6-B97AB2899E69}" destId="{3D68C824-6F5B-4B3C-BB25-74BC52222AB2}" srcOrd="0" destOrd="0" parTransId="{5CE9D3C5-FDA2-4FB8-B201-8F5F6222EDC9}" sibTransId="{45E2A81A-0B1A-4CBD-BC82-2D29D90B1D95}"/>
    <dgm:cxn modelId="{12229742-C7DF-4A8F-B609-B9FE088BC4E5}" type="presOf" srcId="{C635B117-00A1-4E46-BCF4-20120A2FB144}" destId="{D4047399-404A-4A52-91D8-9F3C039ED77E}" srcOrd="0" destOrd="0" presId="urn:microsoft.com/office/officeart/2005/8/layout/matrix2"/>
    <dgm:cxn modelId="{522FB97D-4A8B-484D-BDCC-908B908D9DD1}" type="presOf" srcId="{E50015E1-59B7-4493-8840-52EDA4AA2239}" destId="{00C5C90E-B64A-494A-9720-C84397F1B7A0}" srcOrd="0" destOrd="0" presId="urn:microsoft.com/office/officeart/2005/8/layout/matrix2"/>
    <dgm:cxn modelId="{EE92C3AE-235C-4555-AA8C-C88DBEADD621}" type="presOf" srcId="{CF21013B-9893-4C35-9F54-DD273E8AA465}" destId="{24DDACDC-C7E3-477E-A407-8C534258DE4B}" srcOrd="0" destOrd="0" presId="urn:microsoft.com/office/officeart/2005/8/layout/matrix2"/>
    <dgm:cxn modelId="{66C0E8DF-13CC-475E-AC2C-CCF92C0F67A9}" srcId="{4A7EF90D-9148-44D1-97F6-B97AB2899E69}" destId="{C635B117-00A1-4E46-BCF4-20120A2FB144}" srcOrd="1" destOrd="0" parTransId="{016412BB-5745-4787-BA1F-30085677CA00}" sibTransId="{059820A5-6163-4BF2-A684-03089867E0D9}"/>
    <dgm:cxn modelId="{6B9893CE-380E-4F82-9D97-9E93B617293F}" srcId="{4A7EF90D-9148-44D1-97F6-B97AB2899E69}" destId="{CF21013B-9893-4C35-9F54-DD273E8AA465}" srcOrd="2" destOrd="0" parTransId="{0C528B08-8C4F-485E-88CD-AA2A7437DFD3}" sibTransId="{0F522D7E-4858-4F8D-869F-0DD8701861BC}"/>
    <dgm:cxn modelId="{57B5EC7C-1091-4691-ACEC-8838AF60DCB1}" type="presParOf" srcId="{F8D166B9-8906-4547-912B-1781CBBD8138}" destId="{90EEC6B6-BF22-44F1-BE89-307378EF3583}" srcOrd="0" destOrd="0" presId="urn:microsoft.com/office/officeart/2005/8/layout/matrix2"/>
    <dgm:cxn modelId="{0D79A5B0-AE7C-453D-AC78-7F6F9D49128D}" type="presParOf" srcId="{F8D166B9-8906-4547-912B-1781CBBD8138}" destId="{B4715373-A6A8-49D0-8534-F421D2B6204D}" srcOrd="1" destOrd="0" presId="urn:microsoft.com/office/officeart/2005/8/layout/matrix2"/>
    <dgm:cxn modelId="{3296B535-C691-420E-8105-42DC7A00EAAE}" type="presParOf" srcId="{F8D166B9-8906-4547-912B-1781CBBD8138}" destId="{D4047399-404A-4A52-91D8-9F3C039ED77E}" srcOrd="2" destOrd="0" presId="urn:microsoft.com/office/officeart/2005/8/layout/matrix2"/>
    <dgm:cxn modelId="{5CC7DBAE-92C2-460B-9391-D2B168165C1D}" type="presParOf" srcId="{F8D166B9-8906-4547-912B-1781CBBD8138}" destId="{24DDACDC-C7E3-477E-A407-8C534258DE4B}" srcOrd="3" destOrd="0" presId="urn:microsoft.com/office/officeart/2005/8/layout/matrix2"/>
    <dgm:cxn modelId="{906D5D0C-E2E1-4D81-B5E0-84FF7D2B4D5D}" type="presParOf" srcId="{F8D166B9-8906-4547-912B-1781CBBD8138}" destId="{00C5C90E-B64A-494A-9720-C84397F1B7A0}"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2032BD-EDEB-4D6B-8095-C1D30E95FEFE}" type="doc">
      <dgm:prSet loTypeId="urn:microsoft.com/office/officeart/2011/layout/CircleProcess" loCatId="officeonline" qsTypeId="urn:microsoft.com/office/officeart/2005/8/quickstyle/simple4" qsCatId="simple" csTypeId="urn:microsoft.com/office/officeart/2005/8/colors/accent2_2" csCatId="accent2" phldr="1"/>
      <dgm:spPr/>
      <dgm:t>
        <a:bodyPr/>
        <a:lstStyle/>
        <a:p>
          <a:endParaRPr lang="en-AU"/>
        </a:p>
      </dgm:t>
    </dgm:pt>
    <dgm:pt modelId="{9277E5CA-3013-431C-A2A3-D86C659DDD49}">
      <dgm:prSet phldrT="[Text]"/>
      <dgm:spPr/>
      <dgm:t>
        <a:bodyPr/>
        <a:lstStyle/>
        <a:p>
          <a:r>
            <a:rPr lang="en-AU">
              <a:solidFill>
                <a:schemeClr val="tx2">
                  <a:lumMod val="90000"/>
                  <a:lumOff val="10000"/>
                </a:schemeClr>
              </a:solidFill>
            </a:rPr>
            <a:t>91 women exited (56%)</a:t>
          </a:r>
          <a:endParaRPr lang="en-AU" dirty="0">
            <a:solidFill>
              <a:schemeClr val="tx2">
                <a:lumMod val="90000"/>
                <a:lumOff val="10000"/>
              </a:schemeClr>
            </a:solidFill>
          </a:endParaRPr>
        </a:p>
      </dgm:t>
    </dgm:pt>
    <dgm:pt modelId="{6820D60D-1532-4A6D-9D1B-7AF0B2FE27CA}" type="parTrans" cxnId="{47B5D59B-16A1-41AE-BD2E-B5B362CCBC52}">
      <dgm:prSet/>
      <dgm:spPr/>
      <dgm:t>
        <a:bodyPr/>
        <a:lstStyle/>
        <a:p>
          <a:endParaRPr lang="en-AU">
            <a:solidFill>
              <a:schemeClr val="tx2">
                <a:lumMod val="90000"/>
                <a:lumOff val="10000"/>
              </a:schemeClr>
            </a:solidFill>
          </a:endParaRPr>
        </a:p>
      </dgm:t>
    </dgm:pt>
    <dgm:pt modelId="{820D741B-EE27-41C4-8C38-524A8EC9237E}" type="sibTrans" cxnId="{47B5D59B-16A1-41AE-BD2E-B5B362CCBC52}">
      <dgm:prSet/>
      <dgm:spPr/>
      <dgm:t>
        <a:bodyPr/>
        <a:lstStyle/>
        <a:p>
          <a:endParaRPr lang="en-AU">
            <a:solidFill>
              <a:schemeClr val="tx2">
                <a:lumMod val="90000"/>
                <a:lumOff val="10000"/>
              </a:schemeClr>
            </a:solidFill>
          </a:endParaRPr>
        </a:p>
      </dgm:t>
    </dgm:pt>
    <dgm:pt modelId="{9CB3FFF6-F43C-4843-ADD6-4DFA05D9ADDD}">
      <dgm:prSet phldrT="[Text]"/>
      <dgm:spPr/>
      <dgm:t>
        <a:bodyPr/>
        <a:lstStyle/>
        <a:p>
          <a:r>
            <a:rPr lang="en-AU">
              <a:solidFill>
                <a:schemeClr val="tx2">
                  <a:lumMod val="90000"/>
                  <a:lumOff val="10000"/>
                </a:schemeClr>
              </a:solidFill>
            </a:rPr>
            <a:t>71 men exited (44%)</a:t>
          </a:r>
          <a:endParaRPr lang="en-AU" dirty="0">
            <a:solidFill>
              <a:schemeClr val="tx2">
                <a:lumMod val="90000"/>
                <a:lumOff val="10000"/>
              </a:schemeClr>
            </a:solidFill>
          </a:endParaRPr>
        </a:p>
      </dgm:t>
    </dgm:pt>
    <dgm:pt modelId="{29842917-E8F3-434A-B038-EB8DF9842042}" type="parTrans" cxnId="{E21FC8D0-B687-465B-A0D5-A8F939898682}">
      <dgm:prSet/>
      <dgm:spPr/>
      <dgm:t>
        <a:bodyPr/>
        <a:lstStyle/>
        <a:p>
          <a:endParaRPr lang="en-AU">
            <a:solidFill>
              <a:schemeClr val="tx2">
                <a:lumMod val="90000"/>
                <a:lumOff val="10000"/>
              </a:schemeClr>
            </a:solidFill>
          </a:endParaRPr>
        </a:p>
      </dgm:t>
    </dgm:pt>
    <dgm:pt modelId="{E94D9C87-26F2-4A85-AEE2-9CE3FF15C398}" type="sibTrans" cxnId="{E21FC8D0-B687-465B-A0D5-A8F939898682}">
      <dgm:prSet/>
      <dgm:spPr/>
      <dgm:t>
        <a:bodyPr/>
        <a:lstStyle/>
        <a:p>
          <a:endParaRPr lang="en-AU">
            <a:solidFill>
              <a:schemeClr val="tx2">
                <a:lumMod val="90000"/>
                <a:lumOff val="10000"/>
              </a:schemeClr>
            </a:solidFill>
          </a:endParaRPr>
        </a:p>
      </dgm:t>
    </dgm:pt>
    <dgm:pt modelId="{71E6D70B-1D33-490B-90AE-F7C75187E89D}">
      <dgm:prSet phldrT="[Text]"/>
      <dgm:spPr/>
      <dgm:t>
        <a:bodyPr/>
        <a:lstStyle/>
        <a:p>
          <a:r>
            <a:rPr lang="en-AU" dirty="0">
              <a:solidFill>
                <a:schemeClr val="tx2">
                  <a:lumMod val="90000"/>
                  <a:lumOff val="10000"/>
                </a:schemeClr>
              </a:solidFill>
            </a:rPr>
            <a:t>1 self- described exited (0%)</a:t>
          </a:r>
        </a:p>
      </dgm:t>
    </dgm:pt>
    <dgm:pt modelId="{57E5AB24-BA32-4391-915B-6A67D460EE0E}" type="parTrans" cxnId="{05C250B4-36C8-419A-84D8-283D97D93B84}">
      <dgm:prSet/>
      <dgm:spPr/>
      <dgm:t>
        <a:bodyPr/>
        <a:lstStyle/>
        <a:p>
          <a:endParaRPr lang="en-AU">
            <a:solidFill>
              <a:schemeClr val="tx2">
                <a:lumMod val="90000"/>
                <a:lumOff val="10000"/>
              </a:schemeClr>
            </a:solidFill>
          </a:endParaRPr>
        </a:p>
      </dgm:t>
    </dgm:pt>
    <dgm:pt modelId="{20A6F5BE-7274-48C3-93A6-13AE88CC8840}" type="sibTrans" cxnId="{05C250B4-36C8-419A-84D8-283D97D93B84}">
      <dgm:prSet/>
      <dgm:spPr/>
      <dgm:t>
        <a:bodyPr/>
        <a:lstStyle/>
        <a:p>
          <a:endParaRPr lang="en-AU">
            <a:solidFill>
              <a:schemeClr val="tx2">
                <a:lumMod val="90000"/>
                <a:lumOff val="10000"/>
              </a:schemeClr>
            </a:solidFill>
          </a:endParaRPr>
        </a:p>
      </dgm:t>
    </dgm:pt>
    <dgm:pt modelId="{05FE3334-C97C-493E-A98A-B9B81CA94F3F}" type="pres">
      <dgm:prSet presAssocID="{382032BD-EDEB-4D6B-8095-C1D30E95FEFE}" presName="Name0" presStyleCnt="0">
        <dgm:presLayoutVars>
          <dgm:chMax val="11"/>
          <dgm:chPref val="11"/>
          <dgm:dir/>
          <dgm:resizeHandles/>
        </dgm:presLayoutVars>
      </dgm:prSet>
      <dgm:spPr/>
    </dgm:pt>
    <dgm:pt modelId="{52D96E4D-7B5A-4DEA-ABE5-2A401F2EBE58}" type="pres">
      <dgm:prSet presAssocID="{71E6D70B-1D33-490B-90AE-F7C75187E89D}" presName="Accent3" presStyleCnt="0"/>
      <dgm:spPr/>
    </dgm:pt>
    <dgm:pt modelId="{CDB06F77-1239-4211-89CE-F1B2BEF7BCB0}" type="pres">
      <dgm:prSet presAssocID="{71E6D70B-1D33-490B-90AE-F7C75187E89D}" presName="Accent" presStyleLbl="node1" presStyleIdx="0" presStyleCnt="3"/>
      <dgm:spPr/>
    </dgm:pt>
    <dgm:pt modelId="{B7974D24-FC5A-4DBF-9110-1CDF3673B20F}" type="pres">
      <dgm:prSet presAssocID="{71E6D70B-1D33-490B-90AE-F7C75187E89D}" presName="ParentBackground3" presStyleCnt="0"/>
      <dgm:spPr/>
    </dgm:pt>
    <dgm:pt modelId="{C6CA1916-44A4-4B0E-B4F9-EF03C3CAB232}" type="pres">
      <dgm:prSet presAssocID="{71E6D70B-1D33-490B-90AE-F7C75187E89D}" presName="ParentBackground" presStyleLbl="fgAcc1" presStyleIdx="0" presStyleCnt="3"/>
      <dgm:spPr/>
    </dgm:pt>
    <dgm:pt modelId="{482A3E9C-C368-49F3-8664-CDC6958357EC}" type="pres">
      <dgm:prSet presAssocID="{71E6D70B-1D33-490B-90AE-F7C75187E89D}" presName="Parent3" presStyleLbl="revTx" presStyleIdx="0" presStyleCnt="0">
        <dgm:presLayoutVars>
          <dgm:chMax val="1"/>
          <dgm:chPref val="1"/>
          <dgm:bulletEnabled val="1"/>
        </dgm:presLayoutVars>
      </dgm:prSet>
      <dgm:spPr/>
    </dgm:pt>
    <dgm:pt modelId="{CDD16137-B32D-4A47-8EEA-4E5F43A68F6C}" type="pres">
      <dgm:prSet presAssocID="{9CB3FFF6-F43C-4843-ADD6-4DFA05D9ADDD}" presName="Accent2" presStyleCnt="0"/>
      <dgm:spPr/>
    </dgm:pt>
    <dgm:pt modelId="{20A9E48A-4175-42D7-A09F-075B8A749D39}" type="pres">
      <dgm:prSet presAssocID="{9CB3FFF6-F43C-4843-ADD6-4DFA05D9ADDD}" presName="Accent" presStyleLbl="node1" presStyleIdx="1" presStyleCnt="3"/>
      <dgm:spPr/>
    </dgm:pt>
    <dgm:pt modelId="{DF31ED79-4FBB-4F68-8C03-7C0FB746535E}" type="pres">
      <dgm:prSet presAssocID="{9CB3FFF6-F43C-4843-ADD6-4DFA05D9ADDD}" presName="ParentBackground2" presStyleCnt="0"/>
      <dgm:spPr/>
    </dgm:pt>
    <dgm:pt modelId="{E6CEEFF7-5A56-4280-9552-E789913EC0ED}" type="pres">
      <dgm:prSet presAssocID="{9CB3FFF6-F43C-4843-ADD6-4DFA05D9ADDD}" presName="ParentBackground" presStyleLbl="fgAcc1" presStyleIdx="1" presStyleCnt="3"/>
      <dgm:spPr/>
    </dgm:pt>
    <dgm:pt modelId="{298AF01B-01C4-468E-950F-DFCB9486FF0A}" type="pres">
      <dgm:prSet presAssocID="{9CB3FFF6-F43C-4843-ADD6-4DFA05D9ADDD}" presName="Parent2" presStyleLbl="revTx" presStyleIdx="0" presStyleCnt="0">
        <dgm:presLayoutVars>
          <dgm:chMax val="1"/>
          <dgm:chPref val="1"/>
          <dgm:bulletEnabled val="1"/>
        </dgm:presLayoutVars>
      </dgm:prSet>
      <dgm:spPr/>
    </dgm:pt>
    <dgm:pt modelId="{436E79A2-BED8-4C85-8629-155ABEC6D99B}" type="pres">
      <dgm:prSet presAssocID="{9277E5CA-3013-431C-A2A3-D86C659DDD49}" presName="Accent1" presStyleCnt="0"/>
      <dgm:spPr/>
    </dgm:pt>
    <dgm:pt modelId="{36203DB5-DE25-4BE9-A1F9-B47D33FE33CE}" type="pres">
      <dgm:prSet presAssocID="{9277E5CA-3013-431C-A2A3-D86C659DDD49}" presName="Accent" presStyleLbl="node1" presStyleIdx="2" presStyleCnt="3"/>
      <dgm:spPr/>
    </dgm:pt>
    <dgm:pt modelId="{8261FABF-0EC6-43DE-B419-CA5378B1CDD8}" type="pres">
      <dgm:prSet presAssocID="{9277E5CA-3013-431C-A2A3-D86C659DDD49}" presName="ParentBackground1" presStyleCnt="0"/>
      <dgm:spPr/>
    </dgm:pt>
    <dgm:pt modelId="{F40988C6-DEF3-48D6-8BD1-7E2476333465}" type="pres">
      <dgm:prSet presAssocID="{9277E5CA-3013-431C-A2A3-D86C659DDD49}" presName="ParentBackground" presStyleLbl="fgAcc1" presStyleIdx="2" presStyleCnt="3"/>
      <dgm:spPr/>
    </dgm:pt>
    <dgm:pt modelId="{27F256EF-0997-4A9F-B5D7-5A5A16A29738}" type="pres">
      <dgm:prSet presAssocID="{9277E5CA-3013-431C-A2A3-D86C659DDD49}" presName="Parent1" presStyleLbl="revTx" presStyleIdx="0" presStyleCnt="0">
        <dgm:presLayoutVars>
          <dgm:chMax val="1"/>
          <dgm:chPref val="1"/>
          <dgm:bulletEnabled val="1"/>
        </dgm:presLayoutVars>
      </dgm:prSet>
      <dgm:spPr/>
    </dgm:pt>
  </dgm:ptLst>
  <dgm:cxnLst>
    <dgm:cxn modelId="{64BE4B20-49C4-403A-9AE8-AA0AC9F5A9FC}" type="presOf" srcId="{382032BD-EDEB-4D6B-8095-C1D30E95FEFE}" destId="{05FE3334-C97C-493E-A98A-B9B81CA94F3F}" srcOrd="0" destOrd="0" presId="urn:microsoft.com/office/officeart/2011/layout/CircleProcess"/>
    <dgm:cxn modelId="{3FD4DF2E-C96D-491C-8B71-897C5DB84BDB}" type="presOf" srcId="{71E6D70B-1D33-490B-90AE-F7C75187E89D}" destId="{482A3E9C-C368-49F3-8664-CDC6958357EC}" srcOrd="1" destOrd="0" presId="urn:microsoft.com/office/officeart/2011/layout/CircleProcess"/>
    <dgm:cxn modelId="{66A6FF3D-F3F6-40E4-966F-0F28C53D7EAE}" type="presOf" srcId="{9277E5CA-3013-431C-A2A3-D86C659DDD49}" destId="{F40988C6-DEF3-48D6-8BD1-7E2476333465}" srcOrd="0" destOrd="0" presId="urn:microsoft.com/office/officeart/2011/layout/CircleProcess"/>
    <dgm:cxn modelId="{CF680A70-36B5-4FFC-8883-3022932A867F}" type="presOf" srcId="{9277E5CA-3013-431C-A2A3-D86C659DDD49}" destId="{27F256EF-0997-4A9F-B5D7-5A5A16A29738}" srcOrd="1" destOrd="0" presId="urn:microsoft.com/office/officeart/2011/layout/CircleProcess"/>
    <dgm:cxn modelId="{372A6C8D-2D19-43F0-9C99-91630CB0B6BA}" type="presOf" srcId="{71E6D70B-1D33-490B-90AE-F7C75187E89D}" destId="{C6CA1916-44A4-4B0E-B4F9-EF03C3CAB232}" srcOrd="0" destOrd="0" presId="urn:microsoft.com/office/officeart/2011/layout/CircleProcess"/>
    <dgm:cxn modelId="{47B5D59B-16A1-41AE-BD2E-B5B362CCBC52}" srcId="{382032BD-EDEB-4D6B-8095-C1D30E95FEFE}" destId="{9277E5CA-3013-431C-A2A3-D86C659DDD49}" srcOrd="0" destOrd="0" parTransId="{6820D60D-1532-4A6D-9D1B-7AF0B2FE27CA}" sibTransId="{820D741B-EE27-41C4-8C38-524A8EC9237E}"/>
    <dgm:cxn modelId="{79E087AA-5764-4815-9856-64BA7CE6AF6E}" type="presOf" srcId="{9CB3FFF6-F43C-4843-ADD6-4DFA05D9ADDD}" destId="{E6CEEFF7-5A56-4280-9552-E789913EC0ED}" srcOrd="0" destOrd="0" presId="urn:microsoft.com/office/officeart/2011/layout/CircleProcess"/>
    <dgm:cxn modelId="{05C250B4-36C8-419A-84D8-283D97D93B84}" srcId="{382032BD-EDEB-4D6B-8095-C1D30E95FEFE}" destId="{71E6D70B-1D33-490B-90AE-F7C75187E89D}" srcOrd="2" destOrd="0" parTransId="{57E5AB24-BA32-4391-915B-6A67D460EE0E}" sibTransId="{20A6F5BE-7274-48C3-93A6-13AE88CC8840}"/>
    <dgm:cxn modelId="{410650EE-1BE3-4CEA-BC26-C63AD4B4E42E}" type="presOf" srcId="{9CB3FFF6-F43C-4843-ADD6-4DFA05D9ADDD}" destId="{298AF01B-01C4-468E-950F-DFCB9486FF0A}" srcOrd="1" destOrd="0" presId="urn:microsoft.com/office/officeart/2011/layout/CircleProcess"/>
    <dgm:cxn modelId="{E21FC8D0-B687-465B-A0D5-A8F939898682}" srcId="{382032BD-EDEB-4D6B-8095-C1D30E95FEFE}" destId="{9CB3FFF6-F43C-4843-ADD6-4DFA05D9ADDD}" srcOrd="1" destOrd="0" parTransId="{29842917-E8F3-434A-B038-EB8DF9842042}" sibTransId="{E94D9C87-26F2-4A85-AEE2-9CE3FF15C398}"/>
    <dgm:cxn modelId="{1D17A09C-B62B-462A-B6CC-361CB5E990A1}" type="presParOf" srcId="{05FE3334-C97C-493E-A98A-B9B81CA94F3F}" destId="{52D96E4D-7B5A-4DEA-ABE5-2A401F2EBE58}" srcOrd="0" destOrd="0" presId="urn:microsoft.com/office/officeart/2011/layout/CircleProcess"/>
    <dgm:cxn modelId="{EA7C860B-58E0-4DAB-8132-21175DDF61BE}" type="presParOf" srcId="{52D96E4D-7B5A-4DEA-ABE5-2A401F2EBE58}" destId="{CDB06F77-1239-4211-89CE-F1B2BEF7BCB0}" srcOrd="0" destOrd="0" presId="urn:microsoft.com/office/officeart/2011/layout/CircleProcess"/>
    <dgm:cxn modelId="{FAB5ED7B-64A2-4EFC-AC61-BFF9AA3217F5}" type="presParOf" srcId="{05FE3334-C97C-493E-A98A-B9B81CA94F3F}" destId="{B7974D24-FC5A-4DBF-9110-1CDF3673B20F}" srcOrd="1" destOrd="0" presId="urn:microsoft.com/office/officeart/2011/layout/CircleProcess"/>
    <dgm:cxn modelId="{772CF4E8-CC8A-4493-BEB6-679553C1019A}" type="presParOf" srcId="{B7974D24-FC5A-4DBF-9110-1CDF3673B20F}" destId="{C6CA1916-44A4-4B0E-B4F9-EF03C3CAB232}" srcOrd="0" destOrd="0" presId="urn:microsoft.com/office/officeart/2011/layout/CircleProcess"/>
    <dgm:cxn modelId="{01B01C08-F5CF-4E0A-859B-289502398607}" type="presParOf" srcId="{05FE3334-C97C-493E-A98A-B9B81CA94F3F}" destId="{482A3E9C-C368-49F3-8664-CDC6958357EC}" srcOrd="2" destOrd="0" presId="urn:microsoft.com/office/officeart/2011/layout/CircleProcess"/>
    <dgm:cxn modelId="{254E9382-798A-4CC1-815A-3EDD84227061}" type="presParOf" srcId="{05FE3334-C97C-493E-A98A-B9B81CA94F3F}" destId="{CDD16137-B32D-4A47-8EEA-4E5F43A68F6C}" srcOrd="3" destOrd="0" presId="urn:microsoft.com/office/officeart/2011/layout/CircleProcess"/>
    <dgm:cxn modelId="{D4E3D7AF-B709-4931-8DCA-D77555794453}" type="presParOf" srcId="{CDD16137-B32D-4A47-8EEA-4E5F43A68F6C}" destId="{20A9E48A-4175-42D7-A09F-075B8A749D39}" srcOrd="0" destOrd="0" presId="urn:microsoft.com/office/officeart/2011/layout/CircleProcess"/>
    <dgm:cxn modelId="{ED33FED9-C207-414F-BA87-AA72744534F9}" type="presParOf" srcId="{05FE3334-C97C-493E-A98A-B9B81CA94F3F}" destId="{DF31ED79-4FBB-4F68-8C03-7C0FB746535E}" srcOrd="4" destOrd="0" presId="urn:microsoft.com/office/officeart/2011/layout/CircleProcess"/>
    <dgm:cxn modelId="{8AE510FE-25F6-4D70-92A9-700ED5D067C6}" type="presParOf" srcId="{DF31ED79-4FBB-4F68-8C03-7C0FB746535E}" destId="{E6CEEFF7-5A56-4280-9552-E789913EC0ED}" srcOrd="0" destOrd="0" presId="urn:microsoft.com/office/officeart/2011/layout/CircleProcess"/>
    <dgm:cxn modelId="{594189C2-CC06-44D5-BD05-7C2355D066DB}" type="presParOf" srcId="{05FE3334-C97C-493E-A98A-B9B81CA94F3F}" destId="{298AF01B-01C4-468E-950F-DFCB9486FF0A}" srcOrd="5" destOrd="0" presId="urn:microsoft.com/office/officeart/2011/layout/CircleProcess"/>
    <dgm:cxn modelId="{264E546D-2C1A-41E1-8624-959C675BE5A4}" type="presParOf" srcId="{05FE3334-C97C-493E-A98A-B9B81CA94F3F}" destId="{436E79A2-BED8-4C85-8629-155ABEC6D99B}" srcOrd="6" destOrd="0" presId="urn:microsoft.com/office/officeart/2011/layout/CircleProcess"/>
    <dgm:cxn modelId="{5067FDA2-760B-4D09-AC50-94442BFAAB2C}" type="presParOf" srcId="{436E79A2-BED8-4C85-8629-155ABEC6D99B}" destId="{36203DB5-DE25-4BE9-A1F9-B47D33FE33CE}" srcOrd="0" destOrd="0" presId="urn:microsoft.com/office/officeart/2011/layout/CircleProcess"/>
    <dgm:cxn modelId="{589AAA89-96A9-4005-BA7E-90B0948A74FF}" type="presParOf" srcId="{05FE3334-C97C-493E-A98A-B9B81CA94F3F}" destId="{8261FABF-0EC6-43DE-B419-CA5378B1CDD8}" srcOrd="7" destOrd="0" presId="urn:microsoft.com/office/officeart/2011/layout/CircleProcess"/>
    <dgm:cxn modelId="{6DF73F30-3DB3-4463-8986-4F15AB2133FC}" type="presParOf" srcId="{8261FABF-0EC6-43DE-B419-CA5378B1CDD8}" destId="{F40988C6-DEF3-48D6-8BD1-7E2476333465}" srcOrd="0" destOrd="0" presId="urn:microsoft.com/office/officeart/2011/layout/CircleProcess"/>
    <dgm:cxn modelId="{771DB863-5BC2-4496-A3C4-0BD319F3B5B4}" type="presParOf" srcId="{05FE3334-C97C-493E-A98A-B9B81CA94F3F}" destId="{27F256EF-0997-4A9F-B5D7-5A5A16A29738}" srcOrd="8" destOrd="0" presId="urn:microsoft.com/office/officeart/2011/layout/Circl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0C6823-AA96-42D8-A7DA-6462933A968E}" type="doc">
      <dgm:prSet loTypeId="urn:microsoft.com/office/officeart/2005/8/layout/lProcess2" loCatId="list" qsTypeId="urn:microsoft.com/office/officeart/2005/8/quickstyle/simple3" qsCatId="simple" csTypeId="urn:microsoft.com/office/officeart/2005/8/colors/accent2_2" csCatId="accent2" phldr="1"/>
      <dgm:spPr/>
      <dgm:t>
        <a:bodyPr/>
        <a:lstStyle/>
        <a:p>
          <a:endParaRPr lang="en-AU"/>
        </a:p>
      </dgm:t>
    </dgm:pt>
    <dgm:pt modelId="{22C2FA7F-E968-4AD7-97DA-6355D0DB4A81}">
      <dgm:prSet phldrT="[Text]" custT="1"/>
      <dgm:spPr>
        <a:gradFill rotWithShape="0">
          <a:gsLst>
            <a:gs pos="0">
              <a:srgbClr val="BCCACC"/>
            </a:gs>
            <a:gs pos="50000">
              <a:srgbClr val="9AADB0"/>
            </a:gs>
            <a:gs pos="100000">
              <a:srgbClr val="6A888C"/>
            </a:gs>
          </a:gsLst>
        </a:gradFill>
      </dgm:spPr>
      <dgm:t>
        <a:bodyPr/>
        <a:lstStyle/>
        <a:p>
          <a:pPr>
            <a:spcAft>
              <a:spcPct val="35000"/>
            </a:spcAft>
          </a:pPr>
          <a:r>
            <a:rPr lang="en-AU" sz="1600" baseline="30000" dirty="0">
              <a:solidFill>
                <a:schemeClr val="accent2">
                  <a:lumMod val="50000"/>
                </a:schemeClr>
              </a:solidFill>
            </a:rPr>
            <a:t>64 people in 2023 entered a FWA (down from 88 in 2021);</a:t>
          </a:r>
        </a:p>
        <a:p>
          <a:pPr>
            <a:spcAft>
              <a:spcPts val="0"/>
            </a:spcAft>
          </a:pPr>
          <a:r>
            <a:rPr lang="en-AU" sz="1600" baseline="30000" dirty="0">
              <a:solidFill>
                <a:schemeClr val="accent2">
                  <a:lumMod val="50000"/>
                </a:schemeClr>
              </a:solidFill>
            </a:rPr>
            <a:t> 69% women and 31% men</a:t>
          </a:r>
          <a:endParaRPr lang="en-AU" sz="1600" dirty="0">
            <a:solidFill>
              <a:schemeClr val="accent2">
                <a:lumMod val="50000"/>
              </a:schemeClr>
            </a:solidFill>
          </a:endParaRPr>
        </a:p>
      </dgm:t>
    </dgm:pt>
    <dgm:pt modelId="{8CF76AB0-D4E9-44C0-85A6-689BF1EF8FD5}" type="parTrans" cxnId="{9DF807D5-9C71-4104-BB43-FF94C67C5F56}">
      <dgm:prSet/>
      <dgm:spPr/>
      <dgm:t>
        <a:bodyPr/>
        <a:lstStyle/>
        <a:p>
          <a:endParaRPr lang="en-AU" sz="1200">
            <a:solidFill>
              <a:schemeClr val="accent2">
                <a:lumMod val="50000"/>
              </a:schemeClr>
            </a:solidFill>
          </a:endParaRPr>
        </a:p>
      </dgm:t>
    </dgm:pt>
    <dgm:pt modelId="{6CA1F4E4-E410-43E4-9A47-064BB8B80B75}" type="sibTrans" cxnId="{9DF807D5-9C71-4104-BB43-FF94C67C5F56}">
      <dgm:prSet/>
      <dgm:spPr/>
      <dgm:t>
        <a:bodyPr/>
        <a:lstStyle/>
        <a:p>
          <a:endParaRPr lang="en-AU" sz="1200">
            <a:solidFill>
              <a:schemeClr val="accent2">
                <a:lumMod val="50000"/>
              </a:schemeClr>
            </a:solidFill>
          </a:endParaRPr>
        </a:p>
      </dgm:t>
    </dgm:pt>
    <dgm:pt modelId="{D47D0655-CF3B-4E82-BAF8-237951E278CD}">
      <dgm:prSet phldrT="[Text]" custT="1"/>
      <dgm:spPr>
        <a:gradFill rotWithShape="0">
          <a:gsLst>
            <a:gs pos="0">
              <a:srgbClr val="BCCACC"/>
            </a:gs>
            <a:gs pos="50000">
              <a:srgbClr val="9AADB0"/>
            </a:gs>
            <a:gs pos="100000">
              <a:srgbClr val="6A888C"/>
            </a:gs>
          </a:gsLst>
        </a:gradFill>
      </dgm:spPr>
      <dgm:t>
        <a:bodyPr/>
        <a:lstStyle/>
        <a:p>
          <a:r>
            <a:rPr lang="en-AU" sz="1400" baseline="30000">
              <a:solidFill>
                <a:schemeClr val="accent2">
                  <a:lumMod val="50000"/>
                </a:schemeClr>
              </a:solidFill>
            </a:rPr>
            <a:t>Proportionally, 6% &amp; 7% of the total population of men and women, respectively had an FWA, demonstrating more equal uptake of FWA</a:t>
          </a:r>
          <a:endParaRPr lang="en-AU" sz="1400" dirty="0">
            <a:solidFill>
              <a:schemeClr val="accent2">
                <a:lumMod val="50000"/>
              </a:schemeClr>
            </a:solidFill>
          </a:endParaRPr>
        </a:p>
      </dgm:t>
    </dgm:pt>
    <dgm:pt modelId="{458E8F8D-C051-4487-AFC3-A166BB1DB47A}" type="parTrans" cxnId="{09C85490-B19B-493D-B5B3-3D1BD1A0B6C9}">
      <dgm:prSet/>
      <dgm:spPr/>
      <dgm:t>
        <a:bodyPr/>
        <a:lstStyle/>
        <a:p>
          <a:endParaRPr lang="en-AU" sz="1200">
            <a:solidFill>
              <a:schemeClr val="accent2">
                <a:lumMod val="50000"/>
              </a:schemeClr>
            </a:solidFill>
          </a:endParaRPr>
        </a:p>
      </dgm:t>
    </dgm:pt>
    <dgm:pt modelId="{0C677BFD-029D-473F-82DB-75357D9E72DC}" type="sibTrans" cxnId="{09C85490-B19B-493D-B5B3-3D1BD1A0B6C9}">
      <dgm:prSet/>
      <dgm:spPr/>
      <dgm:t>
        <a:bodyPr/>
        <a:lstStyle/>
        <a:p>
          <a:endParaRPr lang="en-AU" sz="1200">
            <a:solidFill>
              <a:schemeClr val="accent2">
                <a:lumMod val="50000"/>
              </a:schemeClr>
            </a:solidFill>
          </a:endParaRPr>
        </a:p>
      </dgm:t>
    </dgm:pt>
    <dgm:pt modelId="{30A5A3D8-D6C3-406A-9951-29603A369A26}">
      <dgm:prSet phldrT="[Text]" custT="1"/>
      <dgm:spPr>
        <a:solidFill>
          <a:srgbClr val="D6DBDC">
            <a:alpha val="80000"/>
          </a:srgbClr>
        </a:solidFill>
      </dgm:spPr>
      <dgm:t>
        <a:bodyPr/>
        <a:lstStyle/>
        <a:p>
          <a:r>
            <a:rPr lang="en-AU" sz="1400" b="1" dirty="0">
              <a:solidFill>
                <a:schemeClr val="accent2">
                  <a:lumMod val="50000"/>
                </a:schemeClr>
              </a:solidFill>
            </a:rPr>
            <a:t>FWA - Employee Experience Survey Data 2023</a:t>
          </a:r>
        </a:p>
      </dgm:t>
    </dgm:pt>
    <dgm:pt modelId="{8813A5F0-A38B-470A-983C-82E9D4CE30F3}" type="parTrans" cxnId="{E7BE7B77-C56A-43F1-8C80-919F84547AC8}">
      <dgm:prSet/>
      <dgm:spPr/>
      <dgm:t>
        <a:bodyPr/>
        <a:lstStyle/>
        <a:p>
          <a:endParaRPr lang="en-AU" sz="1200">
            <a:solidFill>
              <a:schemeClr val="accent2">
                <a:lumMod val="50000"/>
              </a:schemeClr>
            </a:solidFill>
          </a:endParaRPr>
        </a:p>
      </dgm:t>
    </dgm:pt>
    <dgm:pt modelId="{0ADD1A98-E9DE-4533-8807-45C196F9EA17}" type="sibTrans" cxnId="{E7BE7B77-C56A-43F1-8C80-919F84547AC8}">
      <dgm:prSet/>
      <dgm:spPr/>
      <dgm:t>
        <a:bodyPr/>
        <a:lstStyle/>
        <a:p>
          <a:endParaRPr lang="en-AU" sz="1200">
            <a:solidFill>
              <a:schemeClr val="accent2">
                <a:lumMod val="50000"/>
              </a:schemeClr>
            </a:solidFill>
          </a:endParaRPr>
        </a:p>
      </dgm:t>
    </dgm:pt>
    <dgm:pt modelId="{69E4B9A1-6002-4C7A-B236-29B15E1189AA}">
      <dgm:prSet phldrT="[Text]" custT="1"/>
      <dgm:spPr>
        <a:gradFill rotWithShape="0">
          <a:gsLst>
            <a:gs pos="0">
              <a:srgbClr val="BCCACC"/>
            </a:gs>
            <a:gs pos="50000">
              <a:srgbClr val="9AADB0"/>
            </a:gs>
            <a:gs pos="100000">
              <a:srgbClr val="6A888C"/>
            </a:gs>
          </a:gsLst>
        </a:gradFill>
      </dgm:spPr>
      <dgm:t>
        <a:bodyPr/>
        <a:lstStyle/>
        <a:p>
          <a:pPr>
            <a:buFont typeface="Arial" panose="020B0604020202020204" pitchFamily="34" charset="0"/>
            <a:buChar char="•"/>
          </a:pPr>
          <a:r>
            <a:rPr lang="en-AU" sz="1300" baseline="30000">
              <a:solidFill>
                <a:schemeClr val="accent2">
                  <a:lumMod val="50000"/>
                </a:schemeClr>
              </a:solidFill>
            </a:rPr>
            <a:t>79% of respondents feel supported by their manager to work flexibly and 76% are confident that if they requested a FWA it would be given due consideration</a:t>
          </a:r>
          <a:endParaRPr lang="en-AU" sz="1300" dirty="0">
            <a:solidFill>
              <a:schemeClr val="accent2">
                <a:lumMod val="50000"/>
              </a:schemeClr>
            </a:solidFill>
          </a:endParaRPr>
        </a:p>
      </dgm:t>
    </dgm:pt>
    <dgm:pt modelId="{36950717-AC7E-4214-9B23-352CE4DE97B9}" type="parTrans" cxnId="{8A1472FA-756A-49CF-8977-C2F53B54AB40}">
      <dgm:prSet/>
      <dgm:spPr/>
      <dgm:t>
        <a:bodyPr/>
        <a:lstStyle/>
        <a:p>
          <a:endParaRPr lang="en-AU" sz="1200">
            <a:solidFill>
              <a:schemeClr val="accent2">
                <a:lumMod val="50000"/>
              </a:schemeClr>
            </a:solidFill>
          </a:endParaRPr>
        </a:p>
      </dgm:t>
    </dgm:pt>
    <dgm:pt modelId="{CADBF146-B6EB-4682-B591-A3BA75666A3E}" type="sibTrans" cxnId="{8A1472FA-756A-49CF-8977-C2F53B54AB40}">
      <dgm:prSet/>
      <dgm:spPr/>
      <dgm:t>
        <a:bodyPr/>
        <a:lstStyle/>
        <a:p>
          <a:endParaRPr lang="en-AU" sz="1200">
            <a:solidFill>
              <a:schemeClr val="accent2">
                <a:lumMod val="50000"/>
              </a:schemeClr>
            </a:solidFill>
          </a:endParaRPr>
        </a:p>
      </dgm:t>
    </dgm:pt>
    <dgm:pt modelId="{9999221C-E537-4574-911E-0327D6682218}">
      <dgm:prSet phldrT="[Text]" custT="1"/>
      <dgm:spPr>
        <a:gradFill rotWithShape="0">
          <a:gsLst>
            <a:gs pos="0">
              <a:srgbClr val="BCCACC"/>
            </a:gs>
            <a:gs pos="50000">
              <a:srgbClr val="9AADB0"/>
            </a:gs>
            <a:gs pos="100000">
              <a:srgbClr val="6A888C"/>
            </a:gs>
          </a:gsLst>
        </a:gradFill>
      </dgm:spPr>
      <dgm:t>
        <a:bodyPr/>
        <a:lstStyle/>
        <a:p>
          <a:r>
            <a:rPr lang="en-AU" sz="1600" baseline="30000" dirty="0">
              <a:solidFill>
                <a:schemeClr val="accent2">
                  <a:lumMod val="50000"/>
                </a:schemeClr>
              </a:solidFill>
            </a:rPr>
            <a:t> FWA usage according to the survey remains steady, 70% uptake by women and 30% by men</a:t>
          </a:r>
          <a:endParaRPr lang="en-AU" sz="1600" dirty="0">
            <a:solidFill>
              <a:schemeClr val="accent2">
                <a:lumMod val="50000"/>
              </a:schemeClr>
            </a:solidFill>
          </a:endParaRPr>
        </a:p>
      </dgm:t>
    </dgm:pt>
    <dgm:pt modelId="{19CC346F-6188-49C9-AC2B-5D3CAFE2B797}" type="parTrans" cxnId="{328D2FE7-5F32-435E-944F-F90CD466CDEE}">
      <dgm:prSet/>
      <dgm:spPr/>
      <dgm:t>
        <a:bodyPr/>
        <a:lstStyle/>
        <a:p>
          <a:endParaRPr lang="en-AU" sz="1200">
            <a:solidFill>
              <a:schemeClr val="accent2">
                <a:lumMod val="50000"/>
              </a:schemeClr>
            </a:solidFill>
          </a:endParaRPr>
        </a:p>
      </dgm:t>
    </dgm:pt>
    <dgm:pt modelId="{F9503C10-E475-4289-97EF-BB553F4BAF8F}" type="sibTrans" cxnId="{328D2FE7-5F32-435E-944F-F90CD466CDEE}">
      <dgm:prSet/>
      <dgm:spPr/>
      <dgm:t>
        <a:bodyPr/>
        <a:lstStyle/>
        <a:p>
          <a:endParaRPr lang="en-AU" sz="1200">
            <a:solidFill>
              <a:schemeClr val="accent2">
                <a:lumMod val="50000"/>
              </a:schemeClr>
            </a:solidFill>
          </a:endParaRPr>
        </a:p>
      </dgm:t>
    </dgm:pt>
    <dgm:pt modelId="{DC0AB248-8937-41C1-BC0A-2E2DFF62F041}">
      <dgm:prSet phldrT="[Text]" custT="1"/>
      <dgm:spPr>
        <a:solidFill>
          <a:srgbClr val="D6DBDC">
            <a:alpha val="80000"/>
          </a:srgbClr>
        </a:solidFill>
      </dgm:spPr>
      <dgm:t>
        <a:bodyPr/>
        <a:lstStyle/>
        <a:p>
          <a:r>
            <a:rPr lang="en-AU" sz="1400" b="1">
              <a:solidFill>
                <a:schemeClr val="accent2">
                  <a:lumMod val="50000"/>
                </a:schemeClr>
              </a:solidFill>
            </a:rPr>
            <a:t>Parental Leave</a:t>
          </a:r>
          <a:endParaRPr lang="en-AU" sz="1400" b="1" dirty="0">
            <a:solidFill>
              <a:schemeClr val="accent2">
                <a:lumMod val="50000"/>
              </a:schemeClr>
            </a:solidFill>
          </a:endParaRPr>
        </a:p>
      </dgm:t>
    </dgm:pt>
    <dgm:pt modelId="{0975140E-95A0-4CDC-9B8E-4DB865DF362D}" type="parTrans" cxnId="{7C6DA680-B601-46D7-B645-039B6B65BFCD}">
      <dgm:prSet/>
      <dgm:spPr/>
      <dgm:t>
        <a:bodyPr/>
        <a:lstStyle/>
        <a:p>
          <a:endParaRPr lang="en-AU" sz="1200">
            <a:solidFill>
              <a:schemeClr val="accent2">
                <a:lumMod val="50000"/>
              </a:schemeClr>
            </a:solidFill>
          </a:endParaRPr>
        </a:p>
      </dgm:t>
    </dgm:pt>
    <dgm:pt modelId="{E4F28B89-8BFE-45BC-980C-6D2BCC274043}" type="sibTrans" cxnId="{7C6DA680-B601-46D7-B645-039B6B65BFCD}">
      <dgm:prSet/>
      <dgm:spPr/>
      <dgm:t>
        <a:bodyPr/>
        <a:lstStyle/>
        <a:p>
          <a:endParaRPr lang="en-AU" sz="1200">
            <a:solidFill>
              <a:schemeClr val="accent2">
                <a:lumMod val="50000"/>
              </a:schemeClr>
            </a:solidFill>
          </a:endParaRPr>
        </a:p>
      </dgm:t>
    </dgm:pt>
    <dgm:pt modelId="{37B47371-F1BB-4FA6-A167-AD27AA6A3E2B}">
      <dgm:prSet phldrT="[Text]" custT="1"/>
      <dgm:spPr>
        <a:gradFill rotWithShape="0">
          <a:gsLst>
            <a:gs pos="0">
              <a:srgbClr val="BCCACC"/>
            </a:gs>
            <a:gs pos="50000">
              <a:srgbClr val="9AADB0"/>
            </a:gs>
            <a:gs pos="100000">
              <a:srgbClr val="6A888C"/>
            </a:gs>
          </a:gsLst>
        </a:gradFill>
      </dgm:spPr>
      <dgm:t>
        <a:bodyPr/>
        <a:lstStyle/>
        <a:p>
          <a:pPr>
            <a:buFont typeface="Arial" panose="020B0604020202020204" pitchFamily="34" charset="0"/>
            <a:buChar char="•"/>
          </a:pPr>
          <a:r>
            <a:rPr lang="en-AU" sz="1400" baseline="30000">
              <a:solidFill>
                <a:schemeClr val="accent2">
                  <a:lumMod val="50000"/>
                </a:schemeClr>
              </a:solidFill>
            </a:rPr>
            <a:t>Positive shift in the average number of weeks of parental leave taken, women decreased (111.5 to 22.7 weeks) and men increased (5.3 to 6.4 weeks) </a:t>
          </a:r>
          <a:endParaRPr lang="en-AU" sz="1400" dirty="0">
            <a:solidFill>
              <a:schemeClr val="accent2">
                <a:lumMod val="50000"/>
              </a:schemeClr>
            </a:solidFill>
          </a:endParaRPr>
        </a:p>
      </dgm:t>
    </dgm:pt>
    <dgm:pt modelId="{B3A47762-A712-471B-9E59-C41387E127F9}" type="parTrans" cxnId="{6C15706E-C460-4743-AF57-4C929D0FF0D6}">
      <dgm:prSet/>
      <dgm:spPr/>
      <dgm:t>
        <a:bodyPr/>
        <a:lstStyle/>
        <a:p>
          <a:endParaRPr lang="en-AU" sz="1200">
            <a:solidFill>
              <a:schemeClr val="accent2">
                <a:lumMod val="50000"/>
              </a:schemeClr>
            </a:solidFill>
          </a:endParaRPr>
        </a:p>
      </dgm:t>
    </dgm:pt>
    <dgm:pt modelId="{E3091C5E-94F3-4F65-94F7-ABC99B7A0A89}" type="sibTrans" cxnId="{6C15706E-C460-4743-AF57-4C929D0FF0D6}">
      <dgm:prSet/>
      <dgm:spPr/>
      <dgm:t>
        <a:bodyPr/>
        <a:lstStyle/>
        <a:p>
          <a:endParaRPr lang="en-AU" sz="1200">
            <a:solidFill>
              <a:schemeClr val="accent2">
                <a:lumMod val="50000"/>
              </a:schemeClr>
            </a:solidFill>
          </a:endParaRPr>
        </a:p>
      </dgm:t>
    </dgm:pt>
    <dgm:pt modelId="{A1F2BCD7-EAE5-46BD-85E9-C6DE4BAF9E9C}">
      <dgm:prSet phldrT="[Text]" custT="1"/>
      <dgm:spPr>
        <a:gradFill rotWithShape="0">
          <a:gsLst>
            <a:gs pos="0">
              <a:srgbClr val="BCCACC"/>
            </a:gs>
            <a:gs pos="50000">
              <a:srgbClr val="9AADB0"/>
            </a:gs>
            <a:gs pos="100000">
              <a:srgbClr val="6A888C"/>
            </a:gs>
          </a:gsLst>
        </a:gradFill>
      </dgm:spPr>
      <dgm:t>
        <a:bodyPr/>
        <a:lstStyle/>
        <a:p>
          <a:pPr>
            <a:buFont typeface="Arial" panose="020B0604020202020204" pitchFamily="34" charset="0"/>
            <a:buChar char="•"/>
          </a:pPr>
          <a:r>
            <a:rPr lang="en-AU" sz="1300" baseline="30000">
              <a:solidFill>
                <a:schemeClr val="accent2">
                  <a:lumMod val="50000"/>
                </a:schemeClr>
              </a:solidFill>
            </a:rPr>
            <a:t>Proportionally, women are represented 2.5 times more than men, i.e. 4% of the total population of men and 10% of the total population of women used parental leave in 2023. </a:t>
          </a:r>
          <a:endParaRPr lang="en-AU" sz="1300" dirty="0">
            <a:solidFill>
              <a:schemeClr val="accent2">
                <a:lumMod val="50000"/>
              </a:schemeClr>
            </a:solidFill>
          </a:endParaRPr>
        </a:p>
      </dgm:t>
    </dgm:pt>
    <dgm:pt modelId="{4BD738D6-4FBA-4D03-849B-AD1E7ADE1288}" type="parTrans" cxnId="{4E5E6D0A-4C3C-48AC-9A3D-4B59F70585F5}">
      <dgm:prSet/>
      <dgm:spPr/>
      <dgm:t>
        <a:bodyPr/>
        <a:lstStyle/>
        <a:p>
          <a:endParaRPr lang="en-AU" sz="1200">
            <a:solidFill>
              <a:schemeClr val="accent2">
                <a:lumMod val="50000"/>
              </a:schemeClr>
            </a:solidFill>
          </a:endParaRPr>
        </a:p>
      </dgm:t>
    </dgm:pt>
    <dgm:pt modelId="{A076CD40-E714-40E6-8B26-0E637660E6BC}" type="sibTrans" cxnId="{4E5E6D0A-4C3C-48AC-9A3D-4B59F70585F5}">
      <dgm:prSet/>
      <dgm:spPr/>
      <dgm:t>
        <a:bodyPr/>
        <a:lstStyle/>
        <a:p>
          <a:endParaRPr lang="en-AU" sz="1200">
            <a:solidFill>
              <a:schemeClr val="accent2">
                <a:lumMod val="50000"/>
              </a:schemeClr>
            </a:solidFill>
          </a:endParaRPr>
        </a:p>
      </dgm:t>
    </dgm:pt>
    <dgm:pt modelId="{136E8E3C-E003-465F-B859-9E29ED914BD0}">
      <dgm:prSet phldrT="[Text]" custT="1"/>
      <dgm:spPr>
        <a:solidFill>
          <a:srgbClr val="D6DBDC">
            <a:alpha val="80000"/>
          </a:srgbClr>
        </a:solidFill>
      </dgm:spPr>
      <dgm:t>
        <a:bodyPr/>
        <a:lstStyle/>
        <a:p>
          <a:r>
            <a:rPr lang="en-AU" sz="1400" b="1">
              <a:solidFill>
                <a:schemeClr val="accent2">
                  <a:lumMod val="50000"/>
                </a:schemeClr>
              </a:solidFill>
            </a:rPr>
            <a:t>Carer’s Leave</a:t>
          </a:r>
          <a:endParaRPr lang="en-AU" sz="1400" b="1" dirty="0">
            <a:solidFill>
              <a:schemeClr val="accent2">
                <a:lumMod val="50000"/>
              </a:schemeClr>
            </a:solidFill>
          </a:endParaRPr>
        </a:p>
      </dgm:t>
    </dgm:pt>
    <dgm:pt modelId="{CC567C35-6DFA-4301-A260-3ED2225F9FAF}" type="parTrans" cxnId="{7071F47E-B52D-476B-A83F-B362E44C3A81}">
      <dgm:prSet/>
      <dgm:spPr/>
      <dgm:t>
        <a:bodyPr/>
        <a:lstStyle/>
        <a:p>
          <a:endParaRPr lang="en-AU" sz="1200">
            <a:solidFill>
              <a:schemeClr val="accent2">
                <a:lumMod val="50000"/>
              </a:schemeClr>
            </a:solidFill>
          </a:endParaRPr>
        </a:p>
      </dgm:t>
    </dgm:pt>
    <dgm:pt modelId="{65C7DA56-2459-43A1-BAB9-09632277C153}" type="sibTrans" cxnId="{7071F47E-B52D-476B-A83F-B362E44C3A81}">
      <dgm:prSet/>
      <dgm:spPr/>
      <dgm:t>
        <a:bodyPr/>
        <a:lstStyle/>
        <a:p>
          <a:endParaRPr lang="en-AU" sz="1200">
            <a:solidFill>
              <a:schemeClr val="accent2">
                <a:lumMod val="50000"/>
              </a:schemeClr>
            </a:solidFill>
          </a:endParaRPr>
        </a:p>
      </dgm:t>
    </dgm:pt>
    <dgm:pt modelId="{A30DF8E7-E971-4C72-97DA-E099FABAE410}">
      <dgm:prSet phldrT="[Text]" custT="1"/>
      <dgm:spPr>
        <a:gradFill rotWithShape="0">
          <a:gsLst>
            <a:gs pos="0">
              <a:srgbClr val="BCCACC"/>
            </a:gs>
            <a:gs pos="50000">
              <a:srgbClr val="9AADB0"/>
            </a:gs>
            <a:gs pos="100000">
              <a:srgbClr val="6A888C"/>
            </a:gs>
          </a:gsLst>
        </a:gradFill>
      </dgm:spPr>
      <dgm:t>
        <a:bodyPr/>
        <a:lstStyle/>
        <a:p>
          <a:r>
            <a:rPr lang="en-AU" sz="1400" baseline="30000" dirty="0">
              <a:solidFill>
                <a:schemeClr val="accent2">
                  <a:lumMod val="50000"/>
                </a:schemeClr>
              </a:solidFill>
            </a:rPr>
            <a:t>Use of carer’s leave remained similar, 98 people (92; 2021), of those 79% were women, 20% were men, and 1% self-described gender. </a:t>
          </a:r>
          <a:endParaRPr lang="en-AU" sz="1400" dirty="0">
            <a:solidFill>
              <a:schemeClr val="accent2">
                <a:lumMod val="50000"/>
              </a:schemeClr>
            </a:solidFill>
          </a:endParaRPr>
        </a:p>
      </dgm:t>
    </dgm:pt>
    <dgm:pt modelId="{F7BC402C-4C85-441B-9F41-F20368292290}" type="parTrans" cxnId="{85A9F1A0-75BC-4325-A8AA-D260363EBE7D}">
      <dgm:prSet/>
      <dgm:spPr/>
      <dgm:t>
        <a:bodyPr/>
        <a:lstStyle/>
        <a:p>
          <a:endParaRPr lang="en-AU" sz="1200">
            <a:solidFill>
              <a:schemeClr val="accent2">
                <a:lumMod val="50000"/>
              </a:schemeClr>
            </a:solidFill>
          </a:endParaRPr>
        </a:p>
      </dgm:t>
    </dgm:pt>
    <dgm:pt modelId="{62CDBFB8-5AFE-47BB-8F14-93B31DCAC0AC}" type="sibTrans" cxnId="{85A9F1A0-75BC-4325-A8AA-D260363EBE7D}">
      <dgm:prSet/>
      <dgm:spPr/>
      <dgm:t>
        <a:bodyPr/>
        <a:lstStyle/>
        <a:p>
          <a:endParaRPr lang="en-AU" sz="1200">
            <a:solidFill>
              <a:schemeClr val="accent2">
                <a:lumMod val="50000"/>
              </a:schemeClr>
            </a:solidFill>
          </a:endParaRPr>
        </a:p>
      </dgm:t>
    </dgm:pt>
    <dgm:pt modelId="{493B8080-DF22-4EA5-94DC-512B86044BFE}">
      <dgm:prSet phldrT="[Text]" custT="1"/>
      <dgm:spPr>
        <a:gradFill rotWithShape="0">
          <a:gsLst>
            <a:gs pos="0">
              <a:srgbClr val="BCCACC"/>
            </a:gs>
            <a:gs pos="50000">
              <a:srgbClr val="9AADB0"/>
            </a:gs>
            <a:gs pos="100000">
              <a:srgbClr val="6A888C"/>
            </a:gs>
          </a:gsLst>
        </a:gradFill>
      </dgm:spPr>
      <dgm:t>
        <a:bodyPr/>
        <a:lstStyle/>
        <a:p>
          <a:r>
            <a:rPr lang="en-AU" sz="1600" baseline="30000">
              <a:solidFill>
                <a:schemeClr val="accent2">
                  <a:lumMod val="50000"/>
                </a:schemeClr>
              </a:solidFill>
            </a:rPr>
            <a:t>Greatest utilisation of carer's leave by women, and in particular women working part-time</a:t>
          </a:r>
          <a:endParaRPr lang="en-AU" sz="1600" dirty="0">
            <a:solidFill>
              <a:schemeClr val="accent2">
                <a:lumMod val="50000"/>
              </a:schemeClr>
            </a:solidFill>
          </a:endParaRPr>
        </a:p>
      </dgm:t>
    </dgm:pt>
    <dgm:pt modelId="{1622BAC4-0D08-4CD1-A09A-68DD0D2B14EA}" type="parTrans" cxnId="{9F158579-C24B-4FB3-83C9-99B23E2C0C2E}">
      <dgm:prSet/>
      <dgm:spPr/>
      <dgm:t>
        <a:bodyPr/>
        <a:lstStyle/>
        <a:p>
          <a:endParaRPr lang="en-AU" sz="1200">
            <a:solidFill>
              <a:schemeClr val="accent2">
                <a:lumMod val="50000"/>
              </a:schemeClr>
            </a:solidFill>
          </a:endParaRPr>
        </a:p>
      </dgm:t>
    </dgm:pt>
    <dgm:pt modelId="{2567D926-E73B-4879-9EE0-C94B66F6E03B}" type="sibTrans" cxnId="{9F158579-C24B-4FB3-83C9-99B23E2C0C2E}">
      <dgm:prSet/>
      <dgm:spPr/>
      <dgm:t>
        <a:bodyPr/>
        <a:lstStyle/>
        <a:p>
          <a:endParaRPr lang="en-AU" sz="1200">
            <a:solidFill>
              <a:schemeClr val="accent2">
                <a:lumMod val="50000"/>
              </a:schemeClr>
            </a:solidFill>
          </a:endParaRPr>
        </a:p>
      </dgm:t>
    </dgm:pt>
    <dgm:pt modelId="{91C53F5C-6D70-4972-A807-77DD1720E5C6}">
      <dgm:prSet phldrT="[Text]" custT="1"/>
      <dgm:spPr>
        <a:solidFill>
          <a:srgbClr val="D6DBDC">
            <a:alpha val="80000"/>
          </a:srgbClr>
        </a:solidFill>
      </dgm:spPr>
      <dgm:t>
        <a:bodyPr/>
        <a:lstStyle/>
        <a:p>
          <a:r>
            <a:rPr lang="en-AU" sz="1400" b="1" dirty="0">
              <a:solidFill>
                <a:schemeClr val="accent2">
                  <a:lumMod val="50000"/>
                </a:schemeClr>
              </a:solidFill>
            </a:rPr>
            <a:t>Flexible Working Arrangement (FWA)</a:t>
          </a:r>
        </a:p>
      </dgm:t>
    </dgm:pt>
    <dgm:pt modelId="{DE34FC7E-C8AA-4B07-BB3E-BD79D3387094}" type="sibTrans" cxnId="{E702367F-9F88-4644-87E0-1BFA7B78B4CA}">
      <dgm:prSet/>
      <dgm:spPr/>
      <dgm:t>
        <a:bodyPr/>
        <a:lstStyle/>
        <a:p>
          <a:endParaRPr lang="en-AU" sz="1200">
            <a:solidFill>
              <a:schemeClr val="accent2">
                <a:lumMod val="50000"/>
              </a:schemeClr>
            </a:solidFill>
          </a:endParaRPr>
        </a:p>
      </dgm:t>
    </dgm:pt>
    <dgm:pt modelId="{8EB5F6A1-7B08-44C7-B7D6-BD3010EF837D}" type="parTrans" cxnId="{E702367F-9F88-4644-87E0-1BFA7B78B4CA}">
      <dgm:prSet/>
      <dgm:spPr/>
      <dgm:t>
        <a:bodyPr/>
        <a:lstStyle/>
        <a:p>
          <a:endParaRPr lang="en-AU" sz="1200">
            <a:solidFill>
              <a:schemeClr val="accent2">
                <a:lumMod val="50000"/>
              </a:schemeClr>
            </a:solidFill>
          </a:endParaRPr>
        </a:p>
      </dgm:t>
    </dgm:pt>
    <dgm:pt modelId="{D272C899-C14D-4926-81B1-9076EC76406A}">
      <dgm:prSet phldrT="[Text]" custT="1"/>
      <dgm:spPr>
        <a:solidFill>
          <a:srgbClr val="D6DBDC">
            <a:alpha val="80000"/>
          </a:srgbClr>
        </a:solidFill>
      </dgm:spPr>
      <dgm:t>
        <a:bodyPr/>
        <a:lstStyle/>
        <a:p>
          <a:r>
            <a:rPr lang="en-AU" sz="1400" b="1" dirty="0">
              <a:solidFill>
                <a:schemeClr val="accent2">
                  <a:lumMod val="50000"/>
                </a:schemeClr>
              </a:solidFill>
            </a:rPr>
            <a:t>Family Violence (FV) Leave</a:t>
          </a:r>
        </a:p>
      </dgm:t>
    </dgm:pt>
    <dgm:pt modelId="{59991824-F117-425F-9912-C7D524C0824B}" type="parTrans" cxnId="{9A8BE312-6F8F-4783-849D-73B3B75A9097}">
      <dgm:prSet/>
      <dgm:spPr/>
      <dgm:t>
        <a:bodyPr/>
        <a:lstStyle/>
        <a:p>
          <a:endParaRPr lang="en-AU" sz="1200">
            <a:solidFill>
              <a:schemeClr val="accent2">
                <a:lumMod val="50000"/>
              </a:schemeClr>
            </a:solidFill>
          </a:endParaRPr>
        </a:p>
      </dgm:t>
    </dgm:pt>
    <dgm:pt modelId="{14C287A4-D199-4C33-A57A-E174D2983E29}" type="sibTrans" cxnId="{9A8BE312-6F8F-4783-849D-73B3B75A9097}">
      <dgm:prSet/>
      <dgm:spPr/>
      <dgm:t>
        <a:bodyPr/>
        <a:lstStyle/>
        <a:p>
          <a:endParaRPr lang="en-AU" sz="1200">
            <a:solidFill>
              <a:schemeClr val="accent2">
                <a:lumMod val="50000"/>
              </a:schemeClr>
            </a:solidFill>
          </a:endParaRPr>
        </a:p>
      </dgm:t>
    </dgm:pt>
    <dgm:pt modelId="{B128CCFA-BB06-4CFB-B397-364AA9A50DD2}">
      <dgm:prSet phldrT="[Text]" custT="1"/>
      <dgm:spPr>
        <a:gradFill rotWithShape="0">
          <a:gsLst>
            <a:gs pos="0">
              <a:srgbClr val="BCCACC"/>
            </a:gs>
            <a:gs pos="50000">
              <a:srgbClr val="9AADB0"/>
            </a:gs>
            <a:gs pos="100000">
              <a:srgbClr val="6A888C"/>
            </a:gs>
          </a:gsLst>
        </a:gradFill>
      </dgm:spPr>
      <dgm:t>
        <a:bodyPr/>
        <a:lstStyle/>
        <a:p>
          <a:pPr>
            <a:buFont typeface="Arial" panose="020B0604020202020204" pitchFamily="34" charset="0"/>
            <a:buChar char="•"/>
          </a:pPr>
          <a:r>
            <a:rPr lang="en-AU" sz="1600" baseline="30000" dirty="0">
              <a:solidFill>
                <a:schemeClr val="accent2">
                  <a:lumMod val="50000"/>
                </a:schemeClr>
              </a:solidFill>
            </a:rPr>
            <a:t>7 employees used family violence leave (5; 2021), majority taken by women (86%) </a:t>
          </a:r>
          <a:endParaRPr lang="en-AU" sz="1600" dirty="0">
            <a:solidFill>
              <a:schemeClr val="accent2">
                <a:lumMod val="50000"/>
              </a:schemeClr>
            </a:solidFill>
          </a:endParaRPr>
        </a:p>
      </dgm:t>
    </dgm:pt>
    <dgm:pt modelId="{4CB90891-C714-4031-BA0C-DF4A3E8CBBAA}" type="parTrans" cxnId="{3F58FE46-AC82-4BF1-BE94-F3A71465D77C}">
      <dgm:prSet/>
      <dgm:spPr/>
      <dgm:t>
        <a:bodyPr/>
        <a:lstStyle/>
        <a:p>
          <a:endParaRPr lang="en-AU" sz="1200">
            <a:solidFill>
              <a:schemeClr val="accent2">
                <a:lumMod val="50000"/>
              </a:schemeClr>
            </a:solidFill>
          </a:endParaRPr>
        </a:p>
      </dgm:t>
    </dgm:pt>
    <dgm:pt modelId="{4AD3D71A-178D-482F-B917-F8260BC68CFE}" type="sibTrans" cxnId="{3F58FE46-AC82-4BF1-BE94-F3A71465D77C}">
      <dgm:prSet/>
      <dgm:spPr/>
      <dgm:t>
        <a:bodyPr/>
        <a:lstStyle/>
        <a:p>
          <a:endParaRPr lang="en-AU" sz="1200">
            <a:solidFill>
              <a:schemeClr val="accent2">
                <a:lumMod val="50000"/>
              </a:schemeClr>
            </a:solidFill>
          </a:endParaRPr>
        </a:p>
      </dgm:t>
    </dgm:pt>
    <dgm:pt modelId="{FACEB43C-DC92-4126-8D27-5F7F6B3C432B}">
      <dgm:prSet phldrT="[Text]" custT="1"/>
      <dgm:spPr>
        <a:gradFill rotWithShape="0">
          <a:gsLst>
            <a:gs pos="0">
              <a:srgbClr val="BCCACC"/>
            </a:gs>
            <a:gs pos="50000">
              <a:srgbClr val="9AADB0"/>
            </a:gs>
            <a:gs pos="100000">
              <a:srgbClr val="6A888C"/>
            </a:gs>
          </a:gsLst>
        </a:gradFill>
      </dgm:spPr>
      <dgm:t>
        <a:bodyPr/>
        <a:lstStyle/>
        <a:p>
          <a:pPr>
            <a:buFont typeface="Arial" panose="020B0604020202020204" pitchFamily="34" charset="0"/>
            <a:buChar char="•"/>
          </a:pPr>
          <a:r>
            <a:rPr lang="en-AU" sz="1400" baseline="30000" dirty="0">
              <a:solidFill>
                <a:schemeClr val="accent2">
                  <a:lumMod val="50000"/>
                </a:schemeClr>
              </a:solidFill>
            </a:rPr>
            <a:t>Majority (86%) of survey respondents reported Council would support them if they needed to take family violence leave.</a:t>
          </a:r>
          <a:endParaRPr lang="en-AU" sz="1400" dirty="0">
            <a:solidFill>
              <a:schemeClr val="accent2">
                <a:lumMod val="50000"/>
              </a:schemeClr>
            </a:solidFill>
          </a:endParaRPr>
        </a:p>
      </dgm:t>
    </dgm:pt>
    <dgm:pt modelId="{B5C4A0BC-1089-4389-97FA-4494137322B1}" type="parTrans" cxnId="{AA227C05-AE11-46A8-818A-C7742A20138D}">
      <dgm:prSet/>
      <dgm:spPr/>
      <dgm:t>
        <a:bodyPr/>
        <a:lstStyle/>
        <a:p>
          <a:endParaRPr lang="en-AU" sz="1200">
            <a:solidFill>
              <a:schemeClr val="accent2">
                <a:lumMod val="50000"/>
              </a:schemeClr>
            </a:solidFill>
          </a:endParaRPr>
        </a:p>
      </dgm:t>
    </dgm:pt>
    <dgm:pt modelId="{4C3FFF1B-96D0-49B3-871B-E69C69E431A6}" type="sibTrans" cxnId="{AA227C05-AE11-46A8-818A-C7742A20138D}">
      <dgm:prSet/>
      <dgm:spPr/>
      <dgm:t>
        <a:bodyPr/>
        <a:lstStyle/>
        <a:p>
          <a:endParaRPr lang="en-AU" sz="1200">
            <a:solidFill>
              <a:schemeClr val="accent2">
                <a:lumMod val="50000"/>
              </a:schemeClr>
            </a:solidFill>
          </a:endParaRPr>
        </a:p>
      </dgm:t>
    </dgm:pt>
    <dgm:pt modelId="{319C41E5-0998-4E3F-9893-EE83559D148E}" type="pres">
      <dgm:prSet presAssocID="{9E0C6823-AA96-42D8-A7DA-6462933A968E}" presName="theList" presStyleCnt="0">
        <dgm:presLayoutVars>
          <dgm:dir/>
          <dgm:animLvl val="lvl"/>
          <dgm:resizeHandles val="exact"/>
        </dgm:presLayoutVars>
      </dgm:prSet>
      <dgm:spPr/>
    </dgm:pt>
    <dgm:pt modelId="{00BE77D2-D940-4F71-A18A-DEF2BB44D119}" type="pres">
      <dgm:prSet presAssocID="{91C53F5C-6D70-4972-A807-77DD1720E5C6}" presName="compNode" presStyleCnt="0"/>
      <dgm:spPr/>
    </dgm:pt>
    <dgm:pt modelId="{120111BC-65DF-4210-9438-FFE46150A8BC}" type="pres">
      <dgm:prSet presAssocID="{91C53F5C-6D70-4972-A807-77DD1720E5C6}" presName="aNode" presStyleLbl="bgShp" presStyleIdx="0" presStyleCnt="5"/>
      <dgm:spPr/>
    </dgm:pt>
    <dgm:pt modelId="{9812692B-067D-42C7-90CD-7CB2F6921071}" type="pres">
      <dgm:prSet presAssocID="{91C53F5C-6D70-4972-A807-77DD1720E5C6}" presName="textNode" presStyleLbl="bgShp" presStyleIdx="0" presStyleCnt="5"/>
      <dgm:spPr/>
    </dgm:pt>
    <dgm:pt modelId="{89E0E392-DA6E-4F0D-ADD8-EE34295B33BF}" type="pres">
      <dgm:prSet presAssocID="{91C53F5C-6D70-4972-A807-77DD1720E5C6}" presName="compChildNode" presStyleCnt="0"/>
      <dgm:spPr/>
    </dgm:pt>
    <dgm:pt modelId="{E010A3FA-D56C-406E-80DA-E4CCF6AF7F39}" type="pres">
      <dgm:prSet presAssocID="{91C53F5C-6D70-4972-A807-77DD1720E5C6}" presName="theInnerList" presStyleCnt="0"/>
      <dgm:spPr/>
    </dgm:pt>
    <dgm:pt modelId="{3B56658E-B3FB-46FC-919F-99B1BDA09406}" type="pres">
      <dgm:prSet presAssocID="{22C2FA7F-E968-4AD7-97DA-6355D0DB4A81}" presName="childNode" presStyleLbl="node1" presStyleIdx="0" presStyleCnt="10">
        <dgm:presLayoutVars>
          <dgm:bulletEnabled val="1"/>
        </dgm:presLayoutVars>
      </dgm:prSet>
      <dgm:spPr/>
    </dgm:pt>
    <dgm:pt modelId="{514CBBD2-5F8A-48B2-B64D-CE8C08042B56}" type="pres">
      <dgm:prSet presAssocID="{22C2FA7F-E968-4AD7-97DA-6355D0DB4A81}" presName="aSpace2" presStyleCnt="0"/>
      <dgm:spPr/>
    </dgm:pt>
    <dgm:pt modelId="{10B05971-B1FD-405E-8380-FEEC1928B237}" type="pres">
      <dgm:prSet presAssocID="{D47D0655-CF3B-4E82-BAF8-237951E278CD}" presName="childNode" presStyleLbl="node1" presStyleIdx="1" presStyleCnt="10">
        <dgm:presLayoutVars>
          <dgm:bulletEnabled val="1"/>
        </dgm:presLayoutVars>
      </dgm:prSet>
      <dgm:spPr/>
    </dgm:pt>
    <dgm:pt modelId="{DCB26804-FE79-49B6-9C2C-8767AC36CB3D}" type="pres">
      <dgm:prSet presAssocID="{91C53F5C-6D70-4972-A807-77DD1720E5C6}" presName="aSpace" presStyleCnt="0"/>
      <dgm:spPr/>
    </dgm:pt>
    <dgm:pt modelId="{2607D15E-5624-4EE3-B661-FC586FDA9159}" type="pres">
      <dgm:prSet presAssocID="{30A5A3D8-D6C3-406A-9951-29603A369A26}" presName="compNode" presStyleCnt="0"/>
      <dgm:spPr/>
    </dgm:pt>
    <dgm:pt modelId="{8C492AE1-127A-4B3D-8C2D-50ADB4F09233}" type="pres">
      <dgm:prSet presAssocID="{30A5A3D8-D6C3-406A-9951-29603A369A26}" presName="aNode" presStyleLbl="bgShp" presStyleIdx="1" presStyleCnt="5"/>
      <dgm:spPr/>
    </dgm:pt>
    <dgm:pt modelId="{79FCCDB5-C95F-4143-9C16-89A73AC4B2BF}" type="pres">
      <dgm:prSet presAssocID="{30A5A3D8-D6C3-406A-9951-29603A369A26}" presName="textNode" presStyleLbl="bgShp" presStyleIdx="1" presStyleCnt="5"/>
      <dgm:spPr/>
    </dgm:pt>
    <dgm:pt modelId="{17641969-7ACF-4E1B-9D1D-2EF86A023749}" type="pres">
      <dgm:prSet presAssocID="{30A5A3D8-D6C3-406A-9951-29603A369A26}" presName="compChildNode" presStyleCnt="0"/>
      <dgm:spPr/>
    </dgm:pt>
    <dgm:pt modelId="{0AB3CFD1-6698-414C-9E24-BD344913FB7D}" type="pres">
      <dgm:prSet presAssocID="{30A5A3D8-D6C3-406A-9951-29603A369A26}" presName="theInnerList" presStyleCnt="0"/>
      <dgm:spPr/>
    </dgm:pt>
    <dgm:pt modelId="{2F82DC7A-1E9D-4271-9A48-5C44EB071585}" type="pres">
      <dgm:prSet presAssocID="{69E4B9A1-6002-4C7A-B236-29B15E1189AA}" presName="childNode" presStyleLbl="node1" presStyleIdx="2" presStyleCnt="10">
        <dgm:presLayoutVars>
          <dgm:bulletEnabled val="1"/>
        </dgm:presLayoutVars>
      </dgm:prSet>
      <dgm:spPr/>
    </dgm:pt>
    <dgm:pt modelId="{694CEE26-14C1-465C-8E54-F171559B97BF}" type="pres">
      <dgm:prSet presAssocID="{69E4B9A1-6002-4C7A-B236-29B15E1189AA}" presName="aSpace2" presStyleCnt="0"/>
      <dgm:spPr/>
    </dgm:pt>
    <dgm:pt modelId="{C624CCDD-BFEC-433E-AAFE-B703FBA9D85D}" type="pres">
      <dgm:prSet presAssocID="{9999221C-E537-4574-911E-0327D6682218}" presName="childNode" presStyleLbl="node1" presStyleIdx="3" presStyleCnt="10">
        <dgm:presLayoutVars>
          <dgm:bulletEnabled val="1"/>
        </dgm:presLayoutVars>
      </dgm:prSet>
      <dgm:spPr/>
    </dgm:pt>
    <dgm:pt modelId="{B63CAC3B-6C9F-49E2-9F9A-852934E4FFCA}" type="pres">
      <dgm:prSet presAssocID="{30A5A3D8-D6C3-406A-9951-29603A369A26}" presName="aSpace" presStyleCnt="0"/>
      <dgm:spPr/>
    </dgm:pt>
    <dgm:pt modelId="{FD2CEE9C-B5FF-42C9-94DA-2E85E09A7B7B}" type="pres">
      <dgm:prSet presAssocID="{DC0AB248-8937-41C1-BC0A-2E2DFF62F041}" presName="compNode" presStyleCnt="0"/>
      <dgm:spPr/>
    </dgm:pt>
    <dgm:pt modelId="{C5A29530-BD15-443B-BF58-F47690804CC2}" type="pres">
      <dgm:prSet presAssocID="{DC0AB248-8937-41C1-BC0A-2E2DFF62F041}" presName="aNode" presStyleLbl="bgShp" presStyleIdx="2" presStyleCnt="5"/>
      <dgm:spPr/>
    </dgm:pt>
    <dgm:pt modelId="{380D2468-6227-4834-AA2A-48EE68FAE2D0}" type="pres">
      <dgm:prSet presAssocID="{DC0AB248-8937-41C1-BC0A-2E2DFF62F041}" presName="textNode" presStyleLbl="bgShp" presStyleIdx="2" presStyleCnt="5"/>
      <dgm:spPr/>
    </dgm:pt>
    <dgm:pt modelId="{696D6D7F-5FA4-40BC-9EE3-A016FABE37AA}" type="pres">
      <dgm:prSet presAssocID="{DC0AB248-8937-41C1-BC0A-2E2DFF62F041}" presName="compChildNode" presStyleCnt="0"/>
      <dgm:spPr/>
    </dgm:pt>
    <dgm:pt modelId="{91295C57-93F8-4B0C-BE3E-300948A3BFBF}" type="pres">
      <dgm:prSet presAssocID="{DC0AB248-8937-41C1-BC0A-2E2DFF62F041}" presName="theInnerList" presStyleCnt="0"/>
      <dgm:spPr/>
    </dgm:pt>
    <dgm:pt modelId="{F386C21A-6227-40BC-BBE7-D0A2D8D754B7}" type="pres">
      <dgm:prSet presAssocID="{37B47371-F1BB-4FA6-A167-AD27AA6A3E2B}" presName="childNode" presStyleLbl="node1" presStyleIdx="4" presStyleCnt="10">
        <dgm:presLayoutVars>
          <dgm:bulletEnabled val="1"/>
        </dgm:presLayoutVars>
      </dgm:prSet>
      <dgm:spPr/>
    </dgm:pt>
    <dgm:pt modelId="{7AAC66ED-44A3-434C-B646-6C8765918466}" type="pres">
      <dgm:prSet presAssocID="{37B47371-F1BB-4FA6-A167-AD27AA6A3E2B}" presName="aSpace2" presStyleCnt="0"/>
      <dgm:spPr/>
    </dgm:pt>
    <dgm:pt modelId="{17BDD6F7-E9F5-4952-AE4A-929F8E322B40}" type="pres">
      <dgm:prSet presAssocID="{A1F2BCD7-EAE5-46BD-85E9-C6DE4BAF9E9C}" presName="childNode" presStyleLbl="node1" presStyleIdx="5" presStyleCnt="10">
        <dgm:presLayoutVars>
          <dgm:bulletEnabled val="1"/>
        </dgm:presLayoutVars>
      </dgm:prSet>
      <dgm:spPr/>
    </dgm:pt>
    <dgm:pt modelId="{7FE845B5-BCA3-407D-B652-917B65D7D388}" type="pres">
      <dgm:prSet presAssocID="{DC0AB248-8937-41C1-BC0A-2E2DFF62F041}" presName="aSpace" presStyleCnt="0"/>
      <dgm:spPr/>
    </dgm:pt>
    <dgm:pt modelId="{431A7CCA-FD14-403A-B54B-82BF75123186}" type="pres">
      <dgm:prSet presAssocID="{136E8E3C-E003-465F-B859-9E29ED914BD0}" presName="compNode" presStyleCnt="0"/>
      <dgm:spPr/>
    </dgm:pt>
    <dgm:pt modelId="{0483872A-9039-49C9-A3D8-BD33B92FB643}" type="pres">
      <dgm:prSet presAssocID="{136E8E3C-E003-465F-B859-9E29ED914BD0}" presName="aNode" presStyleLbl="bgShp" presStyleIdx="3" presStyleCnt="5"/>
      <dgm:spPr/>
    </dgm:pt>
    <dgm:pt modelId="{E79BF8FF-9C1E-4327-8D9F-985766F129C1}" type="pres">
      <dgm:prSet presAssocID="{136E8E3C-E003-465F-B859-9E29ED914BD0}" presName="textNode" presStyleLbl="bgShp" presStyleIdx="3" presStyleCnt="5"/>
      <dgm:spPr/>
    </dgm:pt>
    <dgm:pt modelId="{C7F24C9D-C455-4214-AB96-76D5714BC3FF}" type="pres">
      <dgm:prSet presAssocID="{136E8E3C-E003-465F-B859-9E29ED914BD0}" presName="compChildNode" presStyleCnt="0"/>
      <dgm:spPr/>
    </dgm:pt>
    <dgm:pt modelId="{A4157E8C-18FD-4CDE-8255-EA6C4148AC88}" type="pres">
      <dgm:prSet presAssocID="{136E8E3C-E003-465F-B859-9E29ED914BD0}" presName="theInnerList" presStyleCnt="0"/>
      <dgm:spPr/>
    </dgm:pt>
    <dgm:pt modelId="{FF941F99-17E6-4F0E-AA72-EEC79C7439D3}" type="pres">
      <dgm:prSet presAssocID="{A30DF8E7-E971-4C72-97DA-E099FABAE410}" presName="childNode" presStyleLbl="node1" presStyleIdx="6" presStyleCnt="10">
        <dgm:presLayoutVars>
          <dgm:bulletEnabled val="1"/>
        </dgm:presLayoutVars>
      </dgm:prSet>
      <dgm:spPr/>
    </dgm:pt>
    <dgm:pt modelId="{18A2DA0B-DC2A-4140-A228-AA938228ED73}" type="pres">
      <dgm:prSet presAssocID="{A30DF8E7-E971-4C72-97DA-E099FABAE410}" presName="aSpace2" presStyleCnt="0"/>
      <dgm:spPr/>
    </dgm:pt>
    <dgm:pt modelId="{D3BEF04C-D4AB-43AE-A0DB-FE6D3A508E1E}" type="pres">
      <dgm:prSet presAssocID="{493B8080-DF22-4EA5-94DC-512B86044BFE}" presName="childNode" presStyleLbl="node1" presStyleIdx="7" presStyleCnt="10">
        <dgm:presLayoutVars>
          <dgm:bulletEnabled val="1"/>
        </dgm:presLayoutVars>
      </dgm:prSet>
      <dgm:spPr/>
    </dgm:pt>
    <dgm:pt modelId="{6164EC46-BB78-4661-8034-D9B45F77DFCF}" type="pres">
      <dgm:prSet presAssocID="{136E8E3C-E003-465F-B859-9E29ED914BD0}" presName="aSpace" presStyleCnt="0"/>
      <dgm:spPr/>
    </dgm:pt>
    <dgm:pt modelId="{E962920C-53E1-4045-9C8C-E968C17ACB67}" type="pres">
      <dgm:prSet presAssocID="{D272C899-C14D-4926-81B1-9076EC76406A}" presName="compNode" presStyleCnt="0"/>
      <dgm:spPr/>
    </dgm:pt>
    <dgm:pt modelId="{D8CDB79F-F79C-47C7-95D7-7E150147B03C}" type="pres">
      <dgm:prSet presAssocID="{D272C899-C14D-4926-81B1-9076EC76406A}" presName="aNode" presStyleLbl="bgShp" presStyleIdx="4" presStyleCnt="5"/>
      <dgm:spPr/>
    </dgm:pt>
    <dgm:pt modelId="{67AC590F-9035-4AB9-B883-B8894354513E}" type="pres">
      <dgm:prSet presAssocID="{D272C899-C14D-4926-81B1-9076EC76406A}" presName="textNode" presStyleLbl="bgShp" presStyleIdx="4" presStyleCnt="5"/>
      <dgm:spPr/>
    </dgm:pt>
    <dgm:pt modelId="{1BA2CFD6-4400-40BF-807C-C48B3ADF631B}" type="pres">
      <dgm:prSet presAssocID="{D272C899-C14D-4926-81B1-9076EC76406A}" presName="compChildNode" presStyleCnt="0"/>
      <dgm:spPr/>
    </dgm:pt>
    <dgm:pt modelId="{39C0914E-C0E9-4312-A147-536C986C20AA}" type="pres">
      <dgm:prSet presAssocID="{D272C899-C14D-4926-81B1-9076EC76406A}" presName="theInnerList" presStyleCnt="0"/>
      <dgm:spPr/>
    </dgm:pt>
    <dgm:pt modelId="{E32265C6-3681-4D4F-B2DC-B297E8D92D76}" type="pres">
      <dgm:prSet presAssocID="{B128CCFA-BB06-4CFB-B397-364AA9A50DD2}" presName="childNode" presStyleLbl="node1" presStyleIdx="8" presStyleCnt="10">
        <dgm:presLayoutVars>
          <dgm:bulletEnabled val="1"/>
        </dgm:presLayoutVars>
      </dgm:prSet>
      <dgm:spPr/>
    </dgm:pt>
    <dgm:pt modelId="{1C779F67-3D16-46BC-96C4-40EE96867B5A}" type="pres">
      <dgm:prSet presAssocID="{B128CCFA-BB06-4CFB-B397-364AA9A50DD2}" presName="aSpace2" presStyleCnt="0"/>
      <dgm:spPr/>
    </dgm:pt>
    <dgm:pt modelId="{E93FF65D-7964-4982-B6F5-30E36CAB8D1B}" type="pres">
      <dgm:prSet presAssocID="{FACEB43C-DC92-4126-8D27-5F7F6B3C432B}" presName="childNode" presStyleLbl="node1" presStyleIdx="9" presStyleCnt="10">
        <dgm:presLayoutVars>
          <dgm:bulletEnabled val="1"/>
        </dgm:presLayoutVars>
      </dgm:prSet>
      <dgm:spPr/>
    </dgm:pt>
  </dgm:ptLst>
  <dgm:cxnLst>
    <dgm:cxn modelId="{77F1F004-322B-4E0B-AA26-4F12427F1270}" type="presOf" srcId="{136E8E3C-E003-465F-B859-9E29ED914BD0}" destId="{E79BF8FF-9C1E-4327-8D9F-985766F129C1}" srcOrd="1" destOrd="0" presId="urn:microsoft.com/office/officeart/2005/8/layout/lProcess2"/>
    <dgm:cxn modelId="{AA227C05-AE11-46A8-818A-C7742A20138D}" srcId="{D272C899-C14D-4926-81B1-9076EC76406A}" destId="{FACEB43C-DC92-4126-8D27-5F7F6B3C432B}" srcOrd="1" destOrd="0" parTransId="{B5C4A0BC-1089-4389-97FA-4494137322B1}" sibTransId="{4C3FFF1B-96D0-49B3-871B-E69C69E431A6}"/>
    <dgm:cxn modelId="{4E5E6D0A-4C3C-48AC-9A3D-4B59F70585F5}" srcId="{DC0AB248-8937-41C1-BC0A-2E2DFF62F041}" destId="{A1F2BCD7-EAE5-46BD-85E9-C6DE4BAF9E9C}" srcOrd="1" destOrd="0" parTransId="{4BD738D6-4FBA-4D03-849B-AD1E7ADE1288}" sibTransId="{A076CD40-E714-40E6-8B26-0E637660E6BC}"/>
    <dgm:cxn modelId="{D2700E0E-24A5-44E3-B6EA-4AF1A230B9A6}" type="presOf" srcId="{136E8E3C-E003-465F-B859-9E29ED914BD0}" destId="{0483872A-9039-49C9-A3D8-BD33B92FB643}" srcOrd="0" destOrd="0" presId="urn:microsoft.com/office/officeart/2005/8/layout/lProcess2"/>
    <dgm:cxn modelId="{DF89F10F-4F27-4DA4-A3EC-3089CEE4268C}" type="presOf" srcId="{30A5A3D8-D6C3-406A-9951-29603A369A26}" destId="{8C492AE1-127A-4B3D-8C2D-50ADB4F09233}" srcOrd="0" destOrd="0" presId="urn:microsoft.com/office/officeart/2005/8/layout/lProcess2"/>
    <dgm:cxn modelId="{7B80B310-BCE2-4A25-A604-78F4F58F78BB}" type="presOf" srcId="{30A5A3D8-D6C3-406A-9951-29603A369A26}" destId="{79FCCDB5-C95F-4143-9C16-89A73AC4B2BF}" srcOrd="1" destOrd="0" presId="urn:microsoft.com/office/officeart/2005/8/layout/lProcess2"/>
    <dgm:cxn modelId="{9A8BE312-6F8F-4783-849D-73B3B75A9097}" srcId="{9E0C6823-AA96-42D8-A7DA-6462933A968E}" destId="{D272C899-C14D-4926-81B1-9076EC76406A}" srcOrd="4" destOrd="0" parTransId="{59991824-F117-425F-9912-C7D524C0824B}" sibTransId="{14C287A4-D199-4C33-A57A-E174D2983E29}"/>
    <dgm:cxn modelId="{806DB120-277A-4CB9-9BBC-E894888395ED}" type="presOf" srcId="{A30DF8E7-E971-4C72-97DA-E099FABAE410}" destId="{FF941F99-17E6-4F0E-AA72-EEC79C7439D3}" srcOrd="0" destOrd="0" presId="urn:microsoft.com/office/officeart/2005/8/layout/lProcess2"/>
    <dgm:cxn modelId="{28BD9A38-EEF4-4642-A64D-5000BB04B99E}" type="presOf" srcId="{69E4B9A1-6002-4C7A-B236-29B15E1189AA}" destId="{2F82DC7A-1E9D-4271-9A48-5C44EB071585}" srcOrd="0" destOrd="0" presId="urn:microsoft.com/office/officeart/2005/8/layout/lProcess2"/>
    <dgm:cxn modelId="{9AB96539-FD87-462A-9AA3-9F49F4448022}" type="presOf" srcId="{D272C899-C14D-4926-81B1-9076EC76406A}" destId="{67AC590F-9035-4AB9-B883-B8894354513E}" srcOrd="1" destOrd="0" presId="urn:microsoft.com/office/officeart/2005/8/layout/lProcess2"/>
    <dgm:cxn modelId="{3A817C5D-C93B-4779-8C93-4CD3A7A0CD50}" type="presOf" srcId="{493B8080-DF22-4EA5-94DC-512B86044BFE}" destId="{D3BEF04C-D4AB-43AE-A0DB-FE6D3A508E1E}" srcOrd="0" destOrd="0" presId="urn:microsoft.com/office/officeart/2005/8/layout/lProcess2"/>
    <dgm:cxn modelId="{A3B0E95E-2454-4D26-86CC-2E9C0691DC92}" type="presOf" srcId="{9999221C-E537-4574-911E-0327D6682218}" destId="{C624CCDD-BFEC-433E-AAFE-B703FBA9D85D}" srcOrd="0" destOrd="0" presId="urn:microsoft.com/office/officeart/2005/8/layout/lProcess2"/>
    <dgm:cxn modelId="{6D42D344-D28B-486F-ABBA-7D0A037DA643}" type="presOf" srcId="{37B47371-F1BB-4FA6-A167-AD27AA6A3E2B}" destId="{F386C21A-6227-40BC-BBE7-D0A2D8D754B7}" srcOrd="0" destOrd="0" presId="urn:microsoft.com/office/officeart/2005/8/layout/lProcess2"/>
    <dgm:cxn modelId="{CC2C0846-929D-4F3F-93A5-A9D25B158134}" type="presOf" srcId="{D47D0655-CF3B-4E82-BAF8-237951E278CD}" destId="{10B05971-B1FD-405E-8380-FEEC1928B237}" srcOrd="0" destOrd="0" presId="urn:microsoft.com/office/officeart/2005/8/layout/lProcess2"/>
    <dgm:cxn modelId="{3F58FE46-AC82-4BF1-BE94-F3A71465D77C}" srcId="{D272C899-C14D-4926-81B1-9076EC76406A}" destId="{B128CCFA-BB06-4CFB-B397-364AA9A50DD2}" srcOrd="0" destOrd="0" parTransId="{4CB90891-C714-4031-BA0C-DF4A3E8CBBAA}" sibTransId="{4AD3D71A-178D-482F-B917-F8260BC68CFE}"/>
    <dgm:cxn modelId="{6C15706E-C460-4743-AF57-4C929D0FF0D6}" srcId="{DC0AB248-8937-41C1-BC0A-2E2DFF62F041}" destId="{37B47371-F1BB-4FA6-A167-AD27AA6A3E2B}" srcOrd="0" destOrd="0" parTransId="{B3A47762-A712-471B-9E59-C41387E127F9}" sibTransId="{E3091C5E-94F3-4F65-94F7-ABC99B7A0A89}"/>
    <dgm:cxn modelId="{E7BE7B77-C56A-43F1-8C80-919F84547AC8}" srcId="{9E0C6823-AA96-42D8-A7DA-6462933A968E}" destId="{30A5A3D8-D6C3-406A-9951-29603A369A26}" srcOrd="1" destOrd="0" parTransId="{8813A5F0-A38B-470A-983C-82E9D4CE30F3}" sibTransId="{0ADD1A98-E9DE-4533-8807-45C196F9EA17}"/>
    <dgm:cxn modelId="{9F158579-C24B-4FB3-83C9-99B23E2C0C2E}" srcId="{136E8E3C-E003-465F-B859-9E29ED914BD0}" destId="{493B8080-DF22-4EA5-94DC-512B86044BFE}" srcOrd="1" destOrd="0" parTransId="{1622BAC4-0D08-4CD1-A09A-68DD0D2B14EA}" sibTransId="{2567D926-E73B-4879-9EE0-C94B66F6E03B}"/>
    <dgm:cxn modelId="{7071F47E-B52D-476B-A83F-B362E44C3A81}" srcId="{9E0C6823-AA96-42D8-A7DA-6462933A968E}" destId="{136E8E3C-E003-465F-B859-9E29ED914BD0}" srcOrd="3" destOrd="0" parTransId="{CC567C35-6DFA-4301-A260-3ED2225F9FAF}" sibTransId="{65C7DA56-2459-43A1-BAB9-09632277C153}"/>
    <dgm:cxn modelId="{E702367F-9F88-4644-87E0-1BFA7B78B4CA}" srcId="{9E0C6823-AA96-42D8-A7DA-6462933A968E}" destId="{91C53F5C-6D70-4972-A807-77DD1720E5C6}" srcOrd="0" destOrd="0" parTransId="{8EB5F6A1-7B08-44C7-B7D6-BD3010EF837D}" sibTransId="{DE34FC7E-C8AA-4B07-BB3E-BD79D3387094}"/>
    <dgm:cxn modelId="{7C6DA680-B601-46D7-B645-039B6B65BFCD}" srcId="{9E0C6823-AA96-42D8-A7DA-6462933A968E}" destId="{DC0AB248-8937-41C1-BC0A-2E2DFF62F041}" srcOrd="2" destOrd="0" parTransId="{0975140E-95A0-4CDC-9B8E-4DB865DF362D}" sibTransId="{E4F28B89-8BFE-45BC-980C-6D2BCC274043}"/>
    <dgm:cxn modelId="{07871583-D615-4CE1-8D54-5819C9C6B498}" type="presOf" srcId="{9E0C6823-AA96-42D8-A7DA-6462933A968E}" destId="{319C41E5-0998-4E3F-9893-EE83559D148E}" srcOrd="0" destOrd="0" presId="urn:microsoft.com/office/officeart/2005/8/layout/lProcess2"/>
    <dgm:cxn modelId="{B2788F8F-0C8F-478E-90CF-E34E4007D13A}" type="presOf" srcId="{B128CCFA-BB06-4CFB-B397-364AA9A50DD2}" destId="{E32265C6-3681-4D4F-B2DC-B297E8D92D76}" srcOrd="0" destOrd="0" presId="urn:microsoft.com/office/officeart/2005/8/layout/lProcess2"/>
    <dgm:cxn modelId="{09C85490-B19B-493D-B5B3-3D1BD1A0B6C9}" srcId="{91C53F5C-6D70-4972-A807-77DD1720E5C6}" destId="{D47D0655-CF3B-4E82-BAF8-237951E278CD}" srcOrd="1" destOrd="0" parTransId="{458E8F8D-C051-4487-AFC3-A166BB1DB47A}" sibTransId="{0C677BFD-029D-473F-82DB-75357D9E72DC}"/>
    <dgm:cxn modelId="{85A9F1A0-75BC-4325-A8AA-D260363EBE7D}" srcId="{136E8E3C-E003-465F-B859-9E29ED914BD0}" destId="{A30DF8E7-E971-4C72-97DA-E099FABAE410}" srcOrd="0" destOrd="0" parTransId="{F7BC402C-4C85-441B-9F41-F20368292290}" sibTransId="{62CDBFB8-5AFE-47BB-8F14-93B31DCAC0AC}"/>
    <dgm:cxn modelId="{9C0227A7-F45B-402D-97BC-3B5B4CCCD870}" type="presOf" srcId="{DC0AB248-8937-41C1-BC0A-2E2DFF62F041}" destId="{380D2468-6227-4834-AA2A-48EE68FAE2D0}" srcOrd="1" destOrd="0" presId="urn:microsoft.com/office/officeart/2005/8/layout/lProcess2"/>
    <dgm:cxn modelId="{043228AB-7E51-4123-B5CF-F196CA3BA2DC}" type="presOf" srcId="{A1F2BCD7-EAE5-46BD-85E9-C6DE4BAF9E9C}" destId="{17BDD6F7-E9F5-4952-AE4A-929F8E322B40}" srcOrd="0" destOrd="0" presId="urn:microsoft.com/office/officeart/2005/8/layout/lProcess2"/>
    <dgm:cxn modelId="{353D28B3-D8F3-4257-AF31-4746FF63E165}" type="presOf" srcId="{22C2FA7F-E968-4AD7-97DA-6355D0DB4A81}" destId="{3B56658E-B3FB-46FC-919F-99B1BDA09406}" srcOrd="0" destOrd="0" presId="urn:microsoft.com/office/officeart/2005/8/layout/lProcess2"/>
    <dgm:cxn modelId="{F923A5E0-4D87-46CD-8C05-75898DAB0588}" type="presOf" srcId="{D272C899-C14D-4926-81B1-9076EC76406A}" destId="{D8CDB79F-F79C-47C7-95D7-7E150147B03C}" srcOrd="0" destOrd="0" presId="urn:microsoft.com/office/officeart/2005/8/layout/lProcess2"/>
    <dgm:cxn modelId="{AE2734C1-0305-491F-AD49-9ABE36F8EF41}" type="presOf" srcId="{FACEB43C-DC92-4126-8D27-5F7F6B3C432B}" destId="{E93FF65D-7964-4982-B6F5-30E36CAB8D1B}" srcOrd="0" destOrd="0" presId="urn:microsoft.com/office/officeart/2005/8/layout/lProcess2"/>
    <dgm:cxn modelId="{8A9B67C3-1A53-4CE9-BDC4-A7BD22ABB9FD}" type="presOf" srcId="{DC0AB248-8937-41C1-BC0A-2E2DFF62F041}" destId="{C5A29530-BD15-443B-BF58-F47690804CC2}" srcOrd="0" destOrd="0" presId="urn:microsoft.com/office/officeart/2005/8/layout/lProcess2"/>
    <dgm:cxn modelId="{328D2FE7-5F32-435E-944F-F90CD466CDEE}" srcId="{30A5A3D8-D6C3-406A-9951-29603A369A26}" destId="{9999221C-E537-4574-911E-0327D6682218}" srcOrd="1" destOrd="0" parTransId="{19CC346F-6188-49C9-AC2B-5D3CAFE2B797}" sibTransId="{F9503C10-E475-4289-97EF-BB553F4BAF8F}"/>
    <dgm:cxn modelId="{38ED99CE-B098-445F-B558-629AD50E56B0}" type="presOf" srcId="{91C53F5C-6D70-4972-A807-77DD1720E5C6}" destId="{120111BC-65DF-4210-9438-FFE46150A8BC}" srcOrd="0" destOrd="0" presId="urn:microsoft.com/office/officeart/2005/8/layout/lProcess2"/>
    <dgm:cxn modelId="{04CE35F4-1E89-49A6-ADB0-C717B7C7A51F}" type="presOf" srcId="{91C53F5C-6D70-4972-A807-77DD1720E5C6}" destId="{9812692B-067D-42C7-90CD-7CB2F6921071}" srcOrd="1" destOrd="0" presId="urn:microsoft.com/office/officeart/2005/8/layout/lProcess2"/>
    <dgm:cxn modelId="{9DF807D5-9C71-4104-BB43-FF94C67C5F56}" srcId="{91C53F5C-6D70-4972-A807-77DD1720E5C6}" destId="{22C2FA7F-E968-4AD7-97DA-6355D0DB4A81}" srcOrd="0" destOrd="0" parTransId="{8CF76AB0-D4E9-44C0-85A6-689BF1EF8FD5}" sibTransId="{6CA1F4E4-E410-43E4-9A47-064BB8B80B75}"/>
    <dgm:cxn modelId="{8A1472FA-756A-49CF-8977-C2F53B54AB40}" srcId="{30A5A3D8-D6C3-406A-9951-29603A369A26}" destId="{69E4B9A1-6002-4C7A-B236-29B15E1189AA}" srcOrd="0" destOrd="0" parTransId="{36950717-AC7E-4214-9B23-352CE4DE97B9}" sibTransId="{CADBF146-B6EB-4682-B591-A3BA75666A3E}"/>
    <dgm:cxn modelId="{4AD70F06-D983-4653-88FB-E50EAA0E613F}" type="presParOf" srcId="{319C41E5-0998-4E3F-9893-EE83559D148E}" destId="{00BE77D2-D940-4F71-A18A-DEF2BB44D119}" srcOrd="0" destOrd="0" presId="urn:microsoft.com/office/officeart/2005/8/layout/lProcess2"/>
    <dgm:cxn modelId="{30B0509F-EAF0-4EF8-9CD4-4A9E5F92E9D1}" type="presParOf" srcId="{00BE77D2-D940-4F71-A18A-DEF2BB44D119}" destId="{120111BC-65DF-4210-9438-FFE46150A8BC}" srcOrd="0" destOrd="0" presId="urn:microsoft.com/office/officeart/2005/8/layout/lProcess2"/>
    <dgm:cxn modelId="{14055F61-0CCA-43B4-85B4-83A4666AED25}" type="presParOf" srcId="{00BE77D2-D940-4F71-A18A-DEF2BB44D119}" destId="{9812692B-067D-42C7-90CD-7CB2F6921071}" srcOrd="1" destOrd="0" presId="urn:microsoft.com/office/officeart/2005/8/layout/lProcess2"/>
    <dgm:cxn modelId="{06126E5E-9B33-4FAD-874B-99753CCAC748}" type="presParOf" srcId="{00BE77D2-D940-4F71-A18A-DEF2BB44D119}" destId="{89E0E392-DA6E-4F0D-ADD8-EE34295B33BF}" srcOrd="2" destOrd="0" presId="urn:microsoft.com/office/officeart/2005/8/layout/lProcess2"/>
    <dgm:cxn modelId="{8FE29CD3-B152-437E-AB10-DA67713AC432}" type="presParOf" srcId="{89E0E392-DA6E-4F0D-ADD8-EE34295B33BF}" destId="{E010A3FA-D56C-406E-80DA-E4CCF6AF7F39}" srcOrd="0" destOrd="0" presId="urn:microsoft.com/office/officeart/2005/8/layout/lProcess2"/>
    <dgm:cxn modelId="{8C9CD955-3C8C-4203-AE7D-4B656247E903}" type="presParOf" srcId="{E010A3FA-D56C-406E-80DA-E4CCF6AF7F39}" destId="{3B56658E-B3FB-46FC-919F-99B1BDA09406}" srcOrd="0" destOrd="0" presId="urn:microsoft.com/office/officeart/2005/8/layout/lProcess2"/>
    <dgm:cxn modelId="{6F0651E5-3874-4DC4-BDC7-84A7201C2AAA}" type="presParOf" srcId="{E010A3FA-D56C-406E-80DA-E4CCF6AF7F39}" destId="{514CBBD2-5F8A-48B2-B64D-CE8C08042B56}" srcOrd="1" destOrd="0" presId="urn:microsoft.com/office/officeart/2005/8/layout/lProcess2"/>
    <dgm:cxn modelId="{FDFBC4DE-021B-41ED-9622-3D373200E25B}" type="presParOf" srcId="{E010A3FA-D56C-406E-80DA-E4CCF6AF7F39}" destId="{10B05971-B1FD-405E-8380-FEEC1928B237}" srcOrd="2" destOrd="0" presId="urn:microsoft.com/office/officeart/2005/8/layout/lProcess2"/>
    <dgm:cxn modelId="{E3790345-3B4F-4702-935B-A65B009088C4}" type="presParOf" srcId="{319C41E5-0998-4E3F-9893-EE83559D148E}" destId="{DCB26804-FE79-49B6-9C2C-8767AC36CB3D}" srcOrd="1" destOrd="0" presId="urn:microsoft.com/office/officeart/2005/8/layout/lProcess2"/>
    <dgm:cxn modelId="{107E003B-0D10-41C9-8CD8-3462544A1896}" type="presParOf" srcId="{319C41E5-0998-4E3F-9893-EE83559D148E}" destId="{2607D15E-5624-4EE3-B661-FC586FDA9159}" srcOrd="2" destOrd="0" presId="urn:microsoft.com/office/officeart/2005/8/layout/lProcess2"/>
    <dgm:cxn modelId="{8E3B3606-336E-480B-8036-CD0275514F2A}" type="presParOf" srcId="{2607D15E-5624-4EE3-B661-FC586FDA9159}" destId="{8C492AE1-127A-4B3D-8C2D-50ADB4F09233}" srcOrd="0" destOrd="0" presId="urn:microsoft.com/office/officeart/2005/8/layout/lProcess2"/>
    <dgm:cxn modelId="{578AB2BF-EB90-496D-8267-1AB76B5F5A08}" type="presParOf" srcId="{2607D15E-5624-4EE3-B661-FC586FDA9159}" destId="{79FCCDB5-C95F-4143-9C16-89A73AC4B2BF}" srcOrd="1" destOrd="0" presId="urn:microsoft.com/office/officeart/2005/8/layout/lProcess2"/>
    <dgm:cxn modelId="{B146C24C-299B-40AC-8E36-07D05956EB9F}" type="presParOf" srcId="{2607D15E-5624-4EE3-B661-FC586FDA9159}" destId="{17641969-7ACF-4E1B-9D1D-2EF86A023749}" srcOrd="2" destOrd="0" presId="urn:microsoft.com/office/officeart/2005/8/layout/lProcess2"/>
    <dgm:cxn modelId="{964F9294-36AC-41CC-B3B7-4B6472EEFDCE}" type="presParOf" srcId="{17641969-7ACF-4E1B-9D1D-2EF86A023749}" destId="{0AB3CFD1-6698-414C-9E24-BD344913FB7D}" srcOrd="0" destOrd="0" presId="urn:microsoft.com/office/officeart/2005/8/layout/lProcess2"/>
    <dgm:cxn modelId="{C943229C-3513-4341-A702-5E20D3BCA98E}" type="presParOf" srcId="{0AB3CFD1-6698-414C-9E24-BD344913FB7D}" destId="{2F82DC7A-1E9D-4271-9A48-5C44EB071585}" srcOrd="0" destOrd="0" presId="urn:microsoft.com/office/officeart/2005/8/layout/lProcess2"/>
    <dgm:cxn modelId="{D98FF398-7C10-43FA-B012-B89C10E267FD}" type="presParOf" srcId="{0AB3CFD1-6698-414C-9E24-BD344913FB7D}" destId="{694CEE26-14C1-465C-8E54-F171559B97BF}" srcOrd="1" destOrd="0" presId="urn:microsoft.com/office/officeart/2005/8/layout/lProcess2"/>
    <dgm:cxn modelId="{52A7193B-6E18-42E7-A8B4-0C33A289BE3A}" type="presParOf" srcId="{0AB3CFD1-6698-414C-9E24-BD344913FB7D}" destId="{C624CCDD-BFEC-433E-AAFE-B703FBA9D85D}" srcOrd="2" destOrd="0" presId="urn:microsoft.com/office/officeart/2005/8/layout/lProcess2"/>
    <dgm:cxn modelId="{B6C6A7F5-95BA-4D74-B76B-22EF038C20F4}" type="presParOf" srcId="{319C41E5-0998-4E3F-9893-EE83559D148E}" destId="{B63CAC3B-6C9F-49E2-9F9A-852934E4FFCA}" srcOrd="3" destOrd="0" presId="urn:microsoft.com/office/officeart/2005/8/layout/lProcess2"/>
    <dgm:cxn modelId="{D1963B18-8AAB-416F-A10D-7A1DF5A5880B}" type="presParOf" srcId="{319C41E5-0998-4E3F-9893-EE83559D148E}" destId="{FD2CEE9C-B5FF-42C9-94DA-2E85E09A7B7B}" srcOrd="4" destOrd="0" presId="urn:microsoft.com/office/officeart/2005/8/layout/lProcess2"/>
    <dgm:cxn modelId="{C3DE3215-FE2E-4277-980E-7895F09A36BD}" type="presParOf" srcId="{FD2CEE9C-B5FF-42C9-94DA-2E85E09A7B7B}" destId="{C5A29530-BD15-443B-BF58-F47690804CC2}" srcOrd="0" destOrd="0" presId="urn:microsoft.com/office/officeart/2005/8/layout/lProcess2"/>
    <dgm:cxn modelId="{A7E1AF54-6CD7-4B6E-82E5-3641C68D0643}" type="presParOf" srcId="{FD2CEE9C-B5FF-42C9-94DA-2E85E09A7B7B}" destId="{380D2468-6227-4834-AA2A-48EE68FAE2D0}" srcOrd="1" destOrd="0" presId="urn:microsoft.com/office/officeart/2005/8/layout/lProcess2"/>
    <dgm:cxn modelId="{043C95B5-615F-4444-9F77-82171BFD4DDA}" type="presParOf" srcId="{FD2CEE9C-B5FF-42C9-94DA-2E85E09A7B7B}" destId="{696D6D7F-5FA4-40BC-9EE3-A016FABE37AA}" srcOrd="2" destOrd="0" presId="urn:microsoft.com/office/officeart/2005/8/layout/lProcess2"/>
    <dgm:cxn modelId="{10210B3D-5E3B-4AFF-878C-05B796BF3DB5}" type="presParOf" srcId="{696D6D7F-5FA4-40BC-9EE3-A016FABE37AA}" destId="{91295C57-93F8-4B0C-BE3E-300948A3BFBF}" srcOrd="0" destOrd="0" presId="urn:microsoft.com/office/officeart/2005/8/layout/lProcess2"/>
    <dgm:cxn modelId="{0F779887-8BE5-4F25-A51D-C1BAE395B7E1}" type="presParOf" srcId="{91295C57-93F8-4B0C-BE3E-300948A3BFBF}" destId="{F386C21A-6227-40BC-BBE7-D0A2D8D754B7}" srcOrd="0" destOrd="0" presId="urn:microsoft.com/office/officeart/2005/8/layout/lProcess2"/>
    <dgm:cxn modelId="{FB889BC5-E9E0-40D9-BA42-C7145FFD9306}" type="presParOf" srcId="{91295C57-93F8-4B0C-BE3E-300948A3BFBF}" destId="{7AAC66ED-44A3-434C-B646-6C8765918466}" srcOrd="1" destOrd="0" presId="urn:microsoft.com/office/officeart/2005/8/layout/lProcess2"/>
    <dgm:cxn modelId="{611F6320-7D12-4713-84F7-0FE08A02CE00}" type="presParOf" srcId="{91295C57-93F8-4B0C-BE3E-300948A3BFBF}" destId="{17BDD6F7-E9F5-4952-AE4A-929F8E322B40}" srcOrd="2" destOrd="0" presId="urn:microsoft.com/office/officeart/2005/8/layout/lProcess2"/>
    <dgm:cxn modelId="{CDC53667-4443-4FBE-8F80-1F79D10B0EF7}" type="presParOf" srcId="{319C41E5-0998-4E3F-9893-EE83559D148E}" destId="{7FE845B5-BCA3-407D-B652-917B65D7D388}" srcOrd="5" destOrd="0" presId="urn:microsoft.com/office/officeart/2005/8/layout/lProcess2"/>
    <dgm:cxn modelId="{F2578405-2186-4D40-BD4D-A341723476EE}" type="presParOf" srcId="{319C41E5-0998-4E3F-9893-EE83559D148E}" destId="{431A7CCA-FD14-403A-B54B-82BF75123186}" srcOrd="6" destOrd="0" presId="urn:microsoft.com/office/officeart/2005/8/layout/lProcess2"/>
    <dgm:cxn modelId="{7B66353E-15BF-4237-9955-7DBB90BE7DC8}" type="presParOf" srcId="{431A7CCA-FD14-403A-B54B-82BF75123186}" destId="{0483872A-9039-49C9-A3D8-BD33B92FB643}" srcOrd="0" destOrd="0" presId="urn:microsoft.com/office/officeart/2005/8/layout/lProcess2"/>
    <dgm:cxn modelId="{B87188CD-333F-4E14-8CC4-DE7E8C712F52}" type="presParOf" srcId="{431A7CCA-FD14-403A-B54B-82BF75123186}" destId="{E79BF8FF-9C1E-4327-8D9F-985766F129C1}" srcOrd="1" destOrd="0" presId="urn:microsoft.com/office/officeart/2005/8/layout/lProcess2"/>
    <dgm:cxn modelId="{CF6D163B-79B9-4966-98DA-B5B56106DA71}" type="presParOf" srcId="{431A7CCA-FD14-403A-B54B-82BF75123186}" destId="{C7F24C9D-C455-4214-AB96-76D5714BC3FF}" srcOrd="2" destOrd="0" presId="urn:microsoft.com/office/officeart/2005/8/layout/lProcess2"/>
    <dgm:cxn modelId="{DDBF4968-E5E8-4349-8A19-E5325BAC78A8}" type="presParOf" srcId="{C7F24C9D-C455-4214-AB96-76D5714BC3FF}" destId="{A4157E8C-18FD-4CDE-8255-EA6C4148AC88}" srcOrd="0" destOrd="0" presId="urn:microsoft.com/office/officeart/2005/8/layout/lProcess2"/>
    <dgm:cxn modelId="{1217670D-45EB-4AB6-AF89-4243BB436E64}" type="presParOf" srcId="{A4157E8C-18FD-4CDE-8255-EA6C4148AC88}" destId="{FF941F99-17E6-4F0E-AA72-EEC79C7439D3}" srcOrd="0" destOrd="0" presId="urn:microsoft.com/office/officeart/2005/8/layout/lProcess2"/>
    <dgm:cxn modelId="{34F63EDB-357A-4BBC-88D2-A44B1093C1F2}" type="presParOf" srcId="{A4157E8C-18FD-4CDE-8255-EA6C4148AC88}" destId="{18A2DA0B-DC2A-4140-A228-AA938228ED73}" srcOrd="1" destOrd="0" presId="urn:microsoft.com/office/officeart/2005/8/layout/lProcess2"/>
    <dgm:cxn modelId="{B0BDA73C-901B-4852-BFCB-9CE5666A49D2}" type="presParOf" srcId="{A4157E8C-18FD-4CDE-8255-EA6C4148AC88}" destId="{D3BEF04C-D4AB-43AE-A0DB-FE6D3A508E1E}" srcOrd="2" destOrd="0" presId="urn:microsoft.com/office/officeart/2005/8/layout/lProcess2"/>
    <dgm:cxn modelId="{C700C615-355D-4AEC-A6D3-4A3E852D4855}" type="presParOf" srcId="{319C41E5-0998-4E3F-9893-EE83559D148E}" destId="{6164EC46-BB78-4661-8034-D9B45F77DFCF}" srcOrd="7" destOrd="0" presId="urn:microsoft.com/office/officeart/2005/8/layout/lProcess2"/>
    <dgm:cxn modelId="{E242BAAF-C793-4A4F-94BF-333C27111E0D}" type="presParOf" srcId="{319C41E5-0998-4E3F-9893-EE83559D148E}" destId="{E962920C-53E1-4045-9C8C-E968C17ACB67}" srcOrd="8" destOrd="0" presId="urn:microsoft.com/office/officeart/2005/8/layout/lProcess2"/>
    <dgm:cxn modelId="{B041BE1C-EA54-4322-8E56-3F4E22B63610}" type="presParOf" srcId="{E962920C-53E1-4045-9C8C-E968C17ACB67}" destId="{D8CDB79F-F79C-47C7-95D7-7E150147B03C}" srcOrd="0" destOrd="0" presId="urn:microsoft.com/office/officeart/2005/8/layout/lProcess2"/>
    <dgm:cxn modelId="{D4B7BFDF-30F3-492E-A2F1-27AEE5BDDEE6}" type="presParOf" srcId="{E962920C-53E1-4045-9C8C-E968C17ACB67}" destId="{67AC590F-9035-4AB9-B883-B8894354513E}" srcOrd="1" destOrd="0" presId="urn:microsoft.com/office/officeart/2005/8/layout/lProcess2"/>
    <dgm:cxn modelId="{EE659491-8FC7-4387-AB6A-8641E5919AD7}" type="presParOf" srcId="{E962920C-53E1-4045-9C8C-E968C17ACB67}" destId="{1BA2CFD6-4400-40BF-807C-C48B3ADF631B}" srcOrd="2" destOrd="0" presId="urn:microsoft.com/office/officeart/2005/8/layout/lProcess2"/>
    <dgm:cxn modelId="{A09E5BC7-4547-41F0-86D6-53590EDD581C}" type="presParOf" srcId="{1BA2CFD6-4400-40BF-807C-C48B3ADF631B}" destId="{39C0914E-C0E9-4312-A147-536C986C20AA}" srcOrd="0" destOrd="0" presId="urn:microsoft.com/office/officeart/2005/8/layout/lProcess2"/>
    <dgm:cxn modelId="{4B295EDF-19B3-4BF1-A9F2-82EE35D618A3}" type="presParOf" srcId="{39C0914E-C0E9-4312-A147-536C986C20AA}" destId="{E32265C6-3681-4D4F-B2DC-B297E8D92D76}" srcOrd="0" destOrd="0" presId="urn:microsoft.com/office/officeart/2005/8/layout/lProcess2"/>
    <dgm:cxn modelId="{767A16D3-313F-45B4-8E48-D8A999CB8692}" type="presParOf" srcId="{39C0914E-C0E9-4312-A147-536C986C20AA}" destId="{1C779F67-3D16-46BC-96C4-40EE96867B5A}" srcOrd="1" destOrd="0" presId="urn:microsoft.com/office/officeart/2005/8/layout/lProcess2"/>
    <dgm:cxn modelId="{CD1138AE-F6C8-4CF4-B1CB-44F94B7CE4CB}" type="presParOf" srcId="{39C0914E-C0E9-4312-A147-536C986C20AA}" destId="{E93FF65D-7964-4982-B6F5-30E36CAB8D1B}"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7B3AD-74DE-46FB-9892-EF07B7CC5BFF}">
      <dsp:nvSpPr>
        <dsp:cNvPr id="0" name=""/>
        <dsp:cNvSpPr/>
      </dsp:nvSpPr>
      <dsp:spPr>
        <a:xfrm>
          <a:off x="816559" y="1284066"/>
          <a:ext cx="643738" cy="71"/>
        </a:xfrm>
        <a:prstGeom prst="rect">
          <a:avLst/>
        </a:prstGeom>
        <a:solidFill>
          <a:schemeClr val="tx2">
            <a:lumMod val="90000"/>
            <a:lumOff val="10000"/>
            <a:alpha val="9000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8871A3E3-58D0-4146-A551-1B450214A6BD}">
      <dsp:nvSpPr>
        <dsp:cNvPr id="0" name=""/>
        <dsp:cNvSpPr/>
      </dsp:nvSpPr>
      <dsp:spPr>
        <a:xfrm>
          <a:off x="1498922" y="1229975"/>
          <a:ext cx="74029" cy="139174"/>
        </a:xfrm>
        <a:prstGeom prst="chevron">
          <a:avLst>
            <a:gd name="adj" fmla="val 90000"/>
          </a:avLst>
        </a:prstGeom>
        <a:solidFill>
          <a:schemeClr val="tx2">
            <a:lumMod val="90000"/>
            <a:lumOff val="10000"/>
            <a:alpha val="9000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58303423-7ECF-4ED3-BD61-D7C5FAE93091}">
      <dsp:nvSpPr>
        <dsp:cNvPr id="0" name=""/>
        <dsp:cNvSpPr/>
      </dsp:nvSpPr>
      <dsp:spPr>
        <a:xfrm>
          <a:off x="432266" y="980275"/>
          <a:ext cx="607652" cy="60765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80" tIns="23580" rIns="23580" bIns="23580" numCol="1" spcCol="1270" anchor="ctr" anchorCtr="0">
          <a:noAutofit/>
        </a:bodyPr>
        <a:lstStyle/>
        <a:p>
          <a:pPr marL="0" lvl="0" indent="0" algn="ctr" defTabSz="1289050">
            <a:lnSpc>
              <a:spcPct val="90000"/>
            </a:lnSpc>
            <a:spcBef>
              <a:spcPct val="0"/>
            </a:spcBef>
            <a:spcAft>
              <a:spcPct val="35000"/>
            </a:spcAft>
            <a:buNone/>
          </a:pPr>
          <a:r>
            <a:rPr lang="en-US" sz="2900" kern="1200"/>
            <a:t>1</a:t>
          </a:r>
          <a:endParaRPr lang="en-US" sz="2900" kern="1200" dirty="0"/>
        </a:p>
      </dsp:txBody>
      <dsp:txXfrm>
        <a:off x="521255" y="1069264"/>
        <a:ext cx="429674" cy="429674"/>
      </dsp:txXfrm>
    </dsp:sp>
    <dsp:sp modelId="{B18BF82B-42B2-4F3A-B80E-76FAEA78E462}">
      <dsp:nvSpPr>
        <dsp:cNvPr id="0" name=""/>
        <dsp:cNvSpPr/>
      </dsp:nvSpPr>
      <dsp:spPr>
        <a:xfrm>
          <a:off x="110378" y="1753517"/>
          <a:ext cx="1448412" cy="1965600"/>
        </a:xfrm>
        <a:prstGeom prst="upArrowCallout">
          <a:avLst>
            <a:gd name="adj1" fmla="val 50000"/>
            <a:gd name="adj2" fmla="val 20000"/>
            <a:gd name="adj3" fmla="val 20000"/>
            <a:gd name="adj4" fmla="val 100000"/>
          </a:avLst>
        </a:prstGeom>
        <a:solidFill>
          <a:schemeClr val="accent2">
            <a:tint val="40000"/>
            <a:hueOff val="0"/>
            <a:satOff val="0"/>
            <a:lumOff val="0"/>
            <a:alpha val="93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252" tIns="108000" rIns="114252" bIns="144000" numCol="1" spcCol="1270" anchor="ctr" anchorCtr="0">
          <a:noAutofit/>
        </a:bodyPr>
        <a:lstStyle/>
        <a:p>
          <a:pPr marL="0" lvl="0" indent="0" algn="l" defTabSz="622300">
            <a:lnSpc>
              <a:spcPct val="90000"/>
            </a:lnSpc>
            <a:spcBef>
              <a:spcPct val="0"/>
            </a:spcBef>
            <a:spcAft>
              <a:spcPct val="35000"/>
            </a:spcAft>
            <a:buNone/>
          </a:pPr>
          <a:r>
            <a:rPr lang="en-AU" sz="1400" kern="1200">
              <a:solidFill>
                <a:schemeClr val="accent2">
                  <a:lumMod val="75000"/>
                </a:schemeClr>
              </a:solidFill>
            </a:rPr>
            <a:t>Continue to implement Gender Impact Assessments (GIA) as per legislative requirements</a:t>
          </a:r>
          <a:endParaRPr lang="en-US" sz="1400" kern="1200" dirty="0">
            <a:solidFill>
              <a:schemeClr val="accent2">
                <a:lumMod val="75000"/>
              </a:schemeClr>
            </a:solidFill>
          </a:endParaRPr>
        </a:p>
      </dsp:txBody>
      <dsp:txXfrm>
        <a:off x="110378" y="2043199"/>
        <a:ext cx="1448412" cy="1675918"/>
      </dsp:txXfrm>
    </dsp:sp>
    <dsp:sp modelId="{DE5DFB13-AD50-4B67-9485-2666F7E4821F}">
      <dsp:nvSpPr>
        <dsp:cNvPr id="0" name=""/>
        <dsp:cNvSpPr/>
      </dsp:nvSpPr>
      <dsp:spPr>
        <a:xfrm>
          <a:off x="1621233" y="1284086"/>
          <a:ext cx="1448412" cy="72"/>
        </a:xfrm>
        <a:prstGeom prst="rect">
          <a:avLst/>
        </a:prstGeom>
        <a:solidFill>
          <a:schemeClr val="tx2">
            <a:lumMod val="90000"/>
            <a:lumOff val="10000"/>
            <a:alpha val="9000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97C838EF-07BB-4B58-B6FA-326DA90A7522}">
      <dsp:nvSpPr>
        <dsp:cNvPr id="0" name=""/>
        <dsp:cNvSpPr/>
      </dsp:nvSpPr>
      <dsp:spPr>
        <a:xfrm>
          <a:off x="3108269" y="1229991"/>
          <a:ext cx="74029" cy="139192"/>
        </a:xfrm>
        <a:prstGeom prst="chevron">
          <a:avLst>
            <a:gd name="adj" fmla="val 90000"/>
          </a:avLst>
        </a:prstGeom>
        <a:solidFill>
          <a:schemeClr val="tx2">
            <a:lumMod val="90000"/>
            <a:lumOff val="10000"/>
            <a:alpha val="9000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259BBE26-4C52-4DCC-92F2-55B9A1CB6505}">
      <dsp:nvSpPr>
        <dsp:cNvPr id="0" name=""/>
        <dsp:cNvSpPr/>
      </dsp:nvSpPr>
      <dsp:spPr>
        <a:xfrm>
          <a:off x="2041612" y="980296"/>
          <a:ext cx="607652" cy="60765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80" tIns="23580" rIns="23580" bIns="23580" numCol="1" spcCol="1270" anchor="ctr" anchorCtr="0">
          <a:noAutofit/>
        </a:bodyPr>
        <a:lstStyle/>
        <a:p>
          <a:pPr marL="0" lvl="0" indent="0" algn="ctr" defTabSz="1289050">
            <a:lnSpc>
              <a:spcPct val="90000"/>
            </a:lnSpc>
            <a:spcBef>
              <a:spcPct val="0"/>
            </a:spcBef>
            <a:spcAft>
              <a:spcPct val="35000"/>
            </a:spcAft>
            <a:buNone/>
          </a:pPr>
          <a:r>
            <a:rPr lang="en-US" sz="2900" kern="1200"/>
            <a:t>2</a:t>
          </a:r>
        </a:p>
      </dsp:txBody>
      <dsp:txXfrm>
        <a:off x="2130601" y="1069285"/>
        <a:ext cx="429674" cy="429674"/>
      </dsp:txXfrm>
    </dsp:sp>
    <dsp:sp modelId="{0EAECF17-83A0-4387-9D72-B4E899331CFE}">
      <dsp:nvSpPr>
        <dsp:cNvPr id="0" name=""/>
        <dsp:cNvSpPr/>
      </dsp:nvSpPr>
      <dsp:spPr>
        <a:xfrm>
          <a:off x="1719725" y="1753569"/>
          <a:ext cx="1448412" cy="1965600"/>
        </a:xfrm>
        <a:prstGeom prst="upArrowCallout">
          <a:avLst>
            <a:gd name="adj1" fmla="val 50000"/>
            <a:gd name="adj2" fmla="val 20000"/>
            <a:gd name="adj3" fmla="val 20000"/>
            <a:gd name="adj4" fmla="val 100000"/>
          </a:avLst>
        </a:prstGeom>
        <a:solidFill>
          <a:schemeClr val="accent2">
            <a:tint val="40000"/>
            <a:hueOff val="0"/>
            <a:satOff val="0"/>
            <a:lumOff val="0"/>
            <a:alpha val="93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252" tIns="108000" rIns="114252" bIns="144000" numCol="1" spcCol="1270" anchor="ctr" anchorCtr="0">
          <a:noAutofit/>
        </a:bodyPr>
        <a:lstStyle/>
        <a:p>
          <a:pPr marL="0" lvl="0" indent="0" algn="l" defTabSz="622300">
            <a:lnSpc>
              <a:spcPct val="90000"/>
            </a:lnSpc>
            <a:spcBef>
              <a:spcPct val="0"/>
            </a:spcBef>
            <a:spcAft>
              <a:spcPct val="35000"/>
            </a:spcAft>
            <a:buNone/>
          </a:pPr>
          <a:r>
            <a:rPr lang="en-AU" sz="1400" kern="1200" dirty="0">
              <a:solidFill>
                <a:schemeClr val="accent2">
                  <a:lumMod val="75000"/>
                </a:schemeClr>
              </a:solidFill>
            </a:rPr>
            <a:t>Continue to implement the GEAP and monitor targets</a:t>
          </a:r>
          <a:endParaRPr lang="en-US" sz="1400" kern="1200" dirty="0">
            <a:solidFill>
              <a:schemeClr val="accent2">
                <a:lumMod val="75000"/>
              </a:schemeClr>
            </a:solidFill>
          </a:endParaRPr>
        </a:p>
      </dsp:txBody>
      <dsp:txXfrm>
        <a:off x="1719725" y="2043251"/>
        <a:ext cx="1448412" cy="1675918"/>
      </dsp:txXfrm>
    </dsp:sp>
    <dsp:sp modelId="{B2F29DCE-CC28-4D8D-B31B-8EFFACDE1F8C}">
      <dsp:nvSpPr>
        <dsp:cNvPr id="0" name=""/>
        <dsp:cNvSpPr/>
      </dsp:nvSpPr>
      <dsp:spPr>
        <a:xfrm>
          <a:off x="3230579" y="1284086"/>
          <a:ext cx="1448412" cy="72"/>
        </a:xfrm>
        <a:prstGeom prst="rect">
          <a:avLst/>
        </a:prstGeom>
        <a:solidFill>
          <a:schemeClr val="tx2">
            <a:lumMod val="90000"/>
            <a:lumOff val="10000"/>
            <a:alpha val="9000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B040320B-C086-48E1-8671-DF0397E92DE2}">
      <dsp:nvSpPr>
        <dsp:cNvPr id="0" name=""/>
        <dsp:cNvSpPr/>
      </dsp:nvSpPr>
      <dsp:spPr>
        <a:xfrm>
          <a:off x="4717616" y="1229991"/>
          <a:ext cx="74029" cy="139192"/>
        </a:xfrm>
        <a:prstGeom prst="chevron">
          <a:avLst>
            <a:gd name="adj" fmla="val 90000"/>
          </a:avLst>
        </a:prstGeom>
        <a:solidFill>
          <a:schemeClr val="tx2">
            <a:lumMod val="90000"/>
            <a:lumOff val="10000"/>
            <a:alpha val="9000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BD725F59-BA85-4EA9-BCA6-02D48CEE3DAA}">
      <dsp:nvSpPr>
        <dsp:cNvPr id="0" name=""/>
        <dsp:cNvSpPr/>
      </dsp:nvSpPr>
      <dsp:spPr>
        <a:xfrm>
          <a:off x="3650959" y="980296"/>
          <a:ext cx="607652" cy="60765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80" tIns="23580" rIns="23580" bIns="23580" numCol="1" spcCol="1270" anchor="ctr" anchorCtr="0">
          <a:noAutofit/>
        </a:bodyPr>
        <a:lstStyle/>
        <a:p>
          <a:pPr marL="0" lvl="0" indent="0" algn="ctr" defTabSz="1289050">
            <a:lnSpc>
              <a:spcPct val="90000"/>
            </a:lnSpc>
            <a:spcBef>
              <a:spcPct val="0"/>
            </a:spcBef>
            <a:spcAft>
              <a:spcPct val="35000"/>
            </a:spcAft>
            <a:buNone/>
          </a:pPr>
          <a:r>
            <a:rPr lang="en-US" sz="2900" kern="1200"/>
            <a:t>3</a:t>
          </a:r>
        </a:p>
      </dsp:txBody>
      <dsp:txXfrm>
        <a:off x="3739948" y="1069285"/>
        <a:ext cx="429674" cy="429674"/>
      </dsp:txXfrm>
    </dsp:sp>
    <dsp:sp modelId="{AA674BB5-9ECF-4490-A34D-325D6FA85AC7}">
      <dsp:nvSpPr>
        <dsp:cNvPr id="0" name=""/>
        <dsp:cNvSpPr/>
      </dsp:nvSpPr>
      <dsp:spPr>
        <a:xfrm>
          <a:off x="3329072" y="1753569"/>
          <a:ext cx="1448412" cy="1965600"/>
        </a:xfrm>
        <a:prstGeom prst="upArrowCallout">
          <a:avLst>
            <a:gd name="adj1" fmla="val 50000"/>
            <a:gd name="adj2" fmla="val 20000"/>
            <a:gd name="adj3" fmla="val 20000"/>
            <a:gd name="adj4" fmla="val 100000"/>
          </a:avLst>
        </a:prstGeom>
        <a:solidFill>
          <a:schemeClr val="accent2">
            <a:tint val="40000"/>
            <a:hueOff val="0"/>
            <a:satOff val="0"/>
            <a:lumOff val="0"/>
            <a:alpha val="93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252" tIns="108000" rIns="114252" bIns="144000" numCol="1" spcCol="1270" anchor="ctr" anchorCtr="0">
          <a:noAutofit/>
        </a:bodyPr>
        <a:lstStyle/>
        <a:p>
          <a:pPr marL="0" lvl="0" indent="0" algn="l" defTabSz="622300">
            <a:lnSpc>
              <a:spcPct val="90000"/>
            </a:lnSpc>
            <a:spcBef>
              <a:spcPct val="0"/>
            </a:spcBef>
            <a:spcAft>
              <a:spcPct val="35000"/>
            </a:spcAft>
            <a:buNone/>
          </a:pPr>
          <a:r>
            <a:rPr lang="en-AU" sz="1400" kern="1200" dirty="0">
              <a:solidFill>
                <a:schemeClr val="accent2">
                  <a:lumMod val="75000"/>
                </a:schemeClr>
              </a:solidFill>
            </a:rPr>
            <a:t>Explore if opportunities exist to alter gender composition of our governing body </a:t>
          </a:r>
          <a:endParaRPr lang="en-US" sz="1400" kern="1200" dirty="0">
            <a:solidFill>
              <a:schemeClr val="accent2">
                <a:lumMod val="75000"/>
              </a:schemeClr>
            </a:solidFill>
          </a:endParaRPr>
        </a:p>
      </dsp:txBody>
      <dsp:txXfrm>
        <a:off x="3329072" y="2043251"/>
        <a:ext cx="1448412" cy="1675918"/>
      </dsp:txXfrm>
    </dsp:sp>
    <dsp:sp modelId="{9ACB3AB3-FB72-4257-8150-42EE67FCA4BB}">
      <dsp:nvSpPr>
        <dsp:cNvPr id="0" name=""/>
        <dsp:cNvSpPr/>
      </dsp:nvSpPr>
      <dsp:spPr>
        <a:xfrm>
          <a:off x="4839926" y="1284086"/>
          <a:ext cx="1448412" cy="72"/>
        </a:xfrm>
        <a:prstGeom prst="rect">
          <a:avLst/>
        </a:prstGeom>
        <a:solidFill>
          <a:schemeClr val="tx2">
            <a:lumMod val="90000"/>
            <a:lumOff val="10000"/>
            <a:alpha val="9000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5E68F653-8713-4845-8B80-D5A823FABA2A}">
      <dsp:nvSpPr>
        <dsp:cNvPr id="0" name=""/>
        <dsp:cNvSpPr/>
      </dsp:nvSpPr>
      <dsp:spPr>
        <a:xfrm>
          <a:off x="6326963" y="1229991"/>
          <a:ext cx="74029" cy="139192"/>
        </a:xfrm>
        <a:prstGeom prst="chevron">
          <a:avLst>
            <a:gd name="adj" fmla="val 90000"/>
          </a:avLst>
        </a:prstGeom>
        <a:solidFill>
          <a:schemeClr val="tx2">
            <a:lumMod val="90000"/>
            <a:lumOff val="10000"/>
            <a:alpha val="9000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052F1AB9-7944-492A-9A34-8E189C523DCA}">
      <dsp:nvSpPr>
        <dsp:cNvPr id="0" name=""/>
        <dsp:cNvSpPr/>
      </dsp:nvSpPr>
      <dsp:spPr>
        <a:xfrm>
          <a:off x="5260306" y="980296"/>
          <a:ext cx="607652" cy="60765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80" tIns="23580" rIns="23580" bIns="23580" numCol="1" spcCol="1270" anchor="ctr" anchorCtr="0">
          <a:noAutofit/>
        </a:bodyPr>
        <a:lstStyle/>
        <a:p>
          <a:pPr marL="0" lvl="0" indent="0" algn="ctr" defTabSz="1289050">
            <a:lnSpc>
              <a:spcPct val="90000"/>
            </a:lnSpc>
            <a:spcBef>
              <a:spcPct val="0"/>
            </a:spcBef>
            <a:spcAft>
              <a:spcPct val="35000"/>
            </a:spcAft>
            <a:buNone/>
          </a:pPr>
          <a:r>
            <a:rPr lang="en-US" sz="2900" kern="1200"/>
            <a:t>4</a:t>
          </a:r>
        </a:p>
      </dsp:txBody>
      <dsp:txXfrm>
        <a:off x="5349295" y="1069285"/>
        <a:ext cx="429674" cy="429674"/>
      </dsp:txXfrm>
    </dsp:sp>
    <dsp:sp modelId="{788C2707-4198-4151-9557-8977F3F658AF}">
      <dsp:nvSpPr>
        <dsp:cNvPr id="0" name=""/>
        <dsp:cNvSpPr/>
      </dsp:nvSpPr>
      <dsp:spPr>
        <a:xfrm>
          <a:off x="4871299" y="1753569"/>
          <a:ext cx="1448412" cy="1965600"/>
        </a:xfrm>
        <a:prstGeom prst="upArrowCallout">
          <a:avLst>
            <a:gd name="adj1" fmla="val 50000"/>
            <a:gd name="adj2" fmla="val 20000"/>
            <a:gd name="adj3" fmla="val 20000"/>
            <a:gd name="adj4" fmla="val 100000"/>
          </a:avLst>
        </a:prstGeom>
        <a:solidFill>
          <a:schemeClr val="accent2">
            <a:tint val="40000"/>
            <a:hueOff val="0"/>
            <a:satOff val="0"/>
            <a:lumOff val="0"/>
            <a:alpha val="93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252" tIns="108000" rIns="114252" bIns="144000" numCol="1" spcCol="1270" anchor="ctr" anchorCtr="0">
          <a:noAutofit/>
        </a:bodyPr>
        <a:lstStyle/>
        <a:p>
          <a:pPr marL="0" lvl="0" indent="0" algn="l" defTabSz="533400">
            <a:lnSpc>
              <a:spcPct val="90000"/>
            </a:lnSpc>
            <a:spcBef>
              <a:spcPct val="0"/>
            </a:spcBef>
            <a:spcAft>
              <a:spcPct val="35000"/>
            </a:spcAft>
            <a:buNone/>
          </a:pPr>
          <a:r>
            <a:rPr lang="en-AU" sz="1200" kern="1200" dirty="0">
              <a:solidFill>
                <a:schemeClr val="accent2">
                  <a:lumMod val="75000"/>
                </a:schemeClr>
              </a:solidFill>
            </a:rPr>
            <a:t>Recognise potential risks to workforce gender composition if pattern of proportionally more men leaving Council continues</a:t>
          </a:r>
          <a:endParaRPr lang="en-US" sz="1200" kern="1200" dirty="0">
            <a:solidFill>
              <a:schemeClr val="accent2">
                <a:lumMod val="75000"/>
              </a:schemeClr>
            </a:solidFill>
          </a:endParaRPr>
        </a:p>
      </dsp:txBody>
      <dsp:txXfrm>
        <a:off x="4871299" y="2043251"/>
        <a:ext cx="1448412" cy="1675918"/>
      </dsp:txXfrm>
    </dsp:sp>
    <dsp:sp modelId="{603B0B01-9686-4FF1-9E1D-6A1230F521B0}">
      <dsp:nvSpPr>
        <dsp:cNvPr id="0" name=""/>
        <dsp:cNvSpPr/>
      </dsp:nvSpPr>
      <dsp:spPr>
        <a:xfrm>
          <a:off x="6449273" y="1284086"/>
          <a:ext cx="1448412" cy="72"/>
        </a:xfrm>
        <a:prstGeom prst="rect">
          <a:avLst/>
        </a:prstGeom>
        <a:solidFill>
          <a:schemeClr val="tx2">
            <a:lumMod val="90000"/>
            <a:lumOff val="10000"/>
            <a:alpha val="9000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4F5F9766-2F10-4E66-B497-DF9EDEAF9A9D}">
      <dsp:nvSpPr>
        <dsp:cNvPr id="0" name=""/>
        <dsp:cNvSpPr/>
      </dsp:nvSpPr>
      <dsp:spPr>
        <a:xfrm>
          <a:off x="7936309" y="1229991"/>
          <a:ext cx="74029" cy="139192"/>
        </a:xfrm>
        <a:prstGeom prst="chevron">
          <a:avLst>
            <a:gd name="adj" fmla="val 90000"/>
          </a:avLst>
        </a:prstGeom>
        <a:solidFill>
          <a:schemeClr val="tx2">
            <a:lumMod val="90000"/>
            <a:lumOff val="10000"/>
            <a:alpha val="9000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640EF6CB-CD58-4A58-8CDA-0415835358CD}">
      <dsp:nvSpPr>
        <dsp:cNvPr id="0" name=""/>
        <dsp:cNvSpPr/>
      </dsp:nvSpPr>
      <dsp:spPr>
        <a:xfrm>
          <a:off x="6869653" y="980296"/>
          <a:ext cx="607652" cy="60765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80" tIns="23580" rIns="23580" bIns="23580" numCol="1" spcCol="1270" anchor="ctr" anchorCtr="0">
          <a:noAutofit/>
        </a:bodyPr>
        <a:lstStyle/>
        <a:p>
          <a:pPr marL="0" lvl="0" indent="0" algn="ctr" defTabSz="1289050">
            <a:lnSpc>
              <a:spcPct val="90000"/>
            </a:lnSpc>
            <a:spcBef>
              <a:spcPct val="0"/>
            </a:spcBef>
            <a:spcAft>
              <a:spcPct val="35000"/>
            </a:spcAft>
            <a:buNone/>
          </a:pPr>
          <a:r>
            <a:rPr lang="en-US" sz="2900" kern="1200"/>
            <a:t>5</a:t>
          </a:r>
        </a:p>
      </dsp:txBody>
      <dsp:txXfrm>
        <a:off x="6958642" y="1069285"/>
        <a:ext cx="429674" cy="429674"/>
      </dsp:txXfrm>
    </dsp:sp>
    <dsp:sp modelId="{D8465CDF-8B80-46E8-814A-096B04814A10}">
      <dsp:nvSpPr>
        <dsp:cNvPr id="0" name=""/>
        <dsp:cNvSpPr/>
      </dsp:nvSpPr>
      <dsp:spPr>
        <a:xfrm>
          <a:off x="6449273" y="1753569"/>
          <a:ext cx="1448412" cy="1965600"/>
        </a:xfrm>
        <a:prstGeom prst="upArrowCallout">
          <a:avLst>
            <a:gd name="adj1" fmla="val 50000"/>
            <a:gd name="adj2" fmla="val 20000"/>
            <a:gd name="adj3" fmla="val 20000"/>
            <a:gd name="adj4" fmla="val 100000"/>
          </a:avLst>
        </a:prstGeom>
        <a:solidFill>
          <a:schemeClr val="accent2">
            <a:tint val="40000"/>
            <a:hueOff val="0"/>
            <a:satOff val="0"/>
            <a:lumOff val="0"/>
            <a:alpha val="93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252" tIns="108000" rIns="114252" bIns="144000" numCol="1" spcCol="1270" anchor="ctr" anchorCtr="0">
          <a:noAutofit/>
        </a:bodyPr>
        <a:lstStyle/>
        <a:p>
          <a:pPr marL="0" lvl="0" indent="0" algn="l" defTabSz="622300">
            <a:lnSpc>
              <a:spcPct val="90000"/>
            </a:lnSpc>
            <a:spcBef>
              <a:spcPct val="0"/>
            </a:spcBef>
            <a:spcAft>
              <a:spcPct val="35000"/>
            </a:spcAft>
            <a:buNone/>
          </a:pPr>
          <a:r>
            <a:rPr lang="en-AU" sz="1400" kern="1200" dirty="0">
              <a:solidFill>
                <a:schemeClr val="accent2">
                  <a:lumMod val="75000"/>
                </a:schemeClr>
              </a:solidFill>
            </a:rPr>
            <a:t>Enhance cultural safety of women and staff who self-describe their gender</a:t>
          </a:r>
          <a:endParaRPr lang="en-US" sz="1400" kern="1200" dirty="0">
            <a:solidFill>
              <a:schemeClr val="accent2">
                <a:lumMod val="75000"/>
              </a:schemeClr>
            </a:solidFill>
          </a:endParaRPr>
        </a:p>
      </dsp:txBody>
      <dsp:txXfrm>
        <a:off x="6449273" y="2043251"/>
        <a:ext cx="1448412" cy="1675918"/>
      </dsp:txXfrm>
    </dsp:sp>
    <dsp:sp modelId="{50740247-673F-4CF8-9630-7C69FF3DF1BA}">
      <dsp:nvSpPr>
        <dsp:cNvPr id="0" name=""/>
        <dsp:cNvSpPr/>
      </dsp:nvSpPr>
      <dsp:spPr>
        <a:xfrm>
          <a:off x="8058620" y="1284086"/>
          <a:ext cx="1448412" cy="72"/>
        </a:xfrm>
        <a:prstGeom prst="rect">
          <a:avLst/>
        </a:prstGeom>
        <a:solidFill>
          <a:schemeClr val="tx2">
            <a:lumMod val="90000"/>
            <a:lumOff val="10000"/>
            <a:alpha val="9000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50688266-07EB-4F7C-99CA-018ECAE1EC10}">
      <dsp:nvSpPr>
        <dsp:cNvPr id="0" name=""/>
        <dsp:cNvSpPr/>
      </dsp:nvSpPr>
      <dsp:spPr>
        <a:xfrm>
          <a:off x="9545656" y="1229991"/>
          <a:ext cx="74029" cy="139192"/>
        </a:xfrm>
        <a:prstGeom prst="chevron">
          <a:avLst>
            <a:gd name="adj" fmla="val 90000"/>
          </a:avLst>
        </a:prstGeom>
        <a:solidFill>
          <a:schemeClr val="tx2">
            <a:lumMod val="90000"/>
            <a:lumOff val="10000"/>
            <a:alpha val="9000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7205F6B3-263D-4C6C-B333-E839DF443C46}">
      <dsp:nvSpPr>
        <dsp:cNvPr id="0" name=""/>
        <dsp:cNvSpPr/>
      </dsp:nvSpPr>
      <dsp:spPr>
        <a:xfrm>
          <a:off x="8479000" y="980296"/>
          <a:ext cx="607652" cy="60765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80" tIns="23580" rIns="23580" bIns="23580" numCol="1" spcCol="1270" anchor="ctr" anchorCtr="0">
          <a:noAutofit/>
        </a:bodyPr>
        <a:lstStyle/>
        <a:p>
          <a:pPr marL="0" lvl="0" indent="0" algn="ctr" defTabSz="1289050">
            <a:lnSpc>
              <a:spcPct val="90000"/>
            </a:lnSpc>
            <a:spcBef>
              <a:spcPct val="0"/>
            </a:spcBef>
            <a:spcAft>
              <a:spcPct val="35000"/>
            </a:spcAft>
            <a:buNone/>
          </a:pPr>
          <a:r>
            <a:rPr lang="en-US" sz="2900" kern="1200"/>
            <a:t>6</a:t>
          </a:r>
        </a:p>
      </dsp:txBody>
      <dsp:txXfrm>
        <a:off x="8567989" y="1069285"/>
        <a:ext cx="429674" cy="429674"/>
      </dsp:txXfrm>
    </dsp:sp>
    <dsp:sp modelId="{F8DE9211-C225-4153-B246-252E02780DAC}">
      <dsp:nvSpPr>
        <dsp:cNvPr id="0" name=""/>
        <dsp:cNvSpPr/>
      </dsp:nvSpPr>
      <dsp:spPr>
        <a:xfrm>
          <a:off x="8058620" y="1753569"/>
          <a:ext cx="1448412" cy="1965600"/>
        </a:xfrm>
        <a:prstGeom prst="upArrowCallout">
          <a:avLst>
            <a:gd name="adj1" fmla="val 50000"/>
            <a:gd name="adj2" fmla="val 20000"/>
            <a:gd name="adj3" fmla="val 20000"/>
            <a:gd name="adj4" fmla="val 100000"/>
          </a:avLst>
        </a:prstGeom>
        <a:solidFill>
          <a:schemeClr val="accent2">
            <a:tint val="40000"/>
            <a:hueOff val="0"/>
            <a:satOff val="0"/>
            <a:lumOff val="0"/>
            <a:alpha val="93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252" tIns="108000" rIns="114252" bIns="144000" numCol="1" spcCol="1270" anchor="ctr" anchorCtr="0">
          <a:noAutofit/>
        </a:bodyPr>
        <a:lstStyle/>
        <a:p>
          <a:pPr marL="0" lvl="0" indent="0" algn="l" defTabSz="622300">
            <a:lnSpc>
              <a:spcPct val="90000"/>
            </a:lnSpc>
            <a:spcBef>
              <a:spcPct val="0"/>
            </a:spcBef>
            <a:spcAft>
              <a:spcPct val="35000"/>
            </a:spcAft>
            <a:buNone/>
          </a:pPr>
          <a:r>
            <a:rPr lang="en-AU" sz="1400" kern="1200">
              <a:solidFill>
                <a:schemeClr val="accent2">
                  <a:lumMod val="75000"/>
                </a:schemeClr>
              </a:solidFill>
            </a:rPr>
            <a:t>Reduce experiences of sexual harassment, discrimination and bullying in the workplace</a:t>
          </a:r>
          <a:endParaRPr lang="en-US" sz="1400" kern="1200" dirty="0">
            <a:solidFill>
              <a:schemeClr val="accent2">
                <a:lumMod val="75000"/>
              </a:schemeClr>
            </a:solidFill>
          </a:endParaRPr>
        </a:p>
      </dsp:txBody>
      <dsp:txXfrm>
        <a:off x="8058620" y="2043251"/>
        <a:ext cx="1448412" cy="1675918"/>
      </dsp:txXfrm>
    </dsp:sp>
    <dsp:sp modelId="{26C40786-24B3-4F9A-8F3A-61636237D5C7}">
      <dsp:nvSpPr>
        <dsp:cNvPr id="0" name=""/>
        <dsp:cNvSpPr/>
      </dsp:nvSpPr>
      <dsp:spPr>
        <a:xfrm>
          <a:off x="9667967" y="1284086"/>
          <a:ext cx="724913" cy="72"/>
        </a:xfrm>
        <a:prstGeom prst="rect">
          <a:avLst/>
        </a:prstGeom>
        <a:solidFill>
          <a:schemeClr val="tx2">
            <a:lumMod val="90000"/>
            <a:lumOff val="10000"/>
            <a:alpha val="9000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302DAB45-53BD-4EEA-B05B-82FA88CCAC3B}">
      <dsp:nvSpPr>
        <dsp:cNvPr id="0" name=""/>
        <dsp:cNvSpPr/>
      </dsp:nvSpPr>
      <dsp:spPr>
        <a:xfrm>
          <a:off x="10089054" y="980296"/>
          <a:ext cx="607652" cy="60765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80" tIns="23580" rIns="23580" bIns="23580" numCol="1" spcCol="1270" anchor="ctr" anchorCtr="0">
          <a:noAutofit/>
        </a:bodyPr>
        <a:lstStyle/>
        <a:p>
          <a:pPr marL="0" lvl="0" indent="0" algn="ctr" defTabSz="1289050">
            <a:lnSpc>
              <a:spcPct val="90000"/>
            </a:lnSpc>
            <a:spcBef>
              <a:spcPct val="0"/>
            </a:spcBef>
            <a:spcAft>
              <a:spcPct val="35000"/>
            </a:spcAft>
            <a:buNone/>
          </a:pPr>
          <a:r>
            <a:rPr lang="en-US" sz="2900" kern="1200"/>
            <a:t>7</a:t>
          </a:r>
        </a:p>
      </dsp:txBody>
      <dsp:txXfrm>
        <a:off x="10178043" y="1069285"/>
        <a:ext cx="429674" cy="429674"/>
      </dsp:txXfrm>
    </dsp:sp>
    <dsp:sp modelId="{09D0AB14-726B-484C-B835-12E43B71300F}">
      <dsp:nvSpPr>
        <dsp:cNvPr id="0" name=""/>
        <dsp:cNvSpPr/>
      </dsp:nvSpPr>
      <dsp:spPr>
        <a:xfrm>
          <a:off x="9667967" y="1753569"/>
          <a:ext cx="1509294" cy="1965600"/>
        </a:xfrm>
        <a:prstGeom prst="upArrowCallout">
          <a:avLst>
            <a:gd name="adj1" fmla="val 50000"/>
            <a:gd name="adj2" fmla="val 20000"/>
            <a:gd name="adj3" fmla="val 20000"/>
            <a:gd name="adj4" fmla="val 100000"/>
          </a:avLst>
        </a:prstGeom>
        <a:solidFill>
          <a:schemeClr val="accent2">
            <a:tint val="40000"/>
            <a:hueOff val="0"/>
            <a:satOff val="0"/>
            <a:lumOff val="0"/>
            <a:alpha val="93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055" tIns="108000" rIns="119055" bIns="144000" numCol="1" spcCol="1270" anchor="ctr" anchorCtr="0">
          <a:noAutofit/>
        </a:bodyPr>
        <a:lstStyle/>
        <a:p>
          <a:pPr marL="0" lvl="0" indent="0" algn="l" defTabSz="577850">
            <a:lnSpc>
              <a:spcPct val="90000"/>
            </a:lnSpc>
            <a:spcBef>
              <a:spcPct val="0"/>
            </a:spcBef>
            <a:spcAft>
              <a:spcPct val="35000"/>
            </a:spcAft>
            <a:buNone/>
          </a:pPr>
          <a:r>
            <a:rPr lang="en-AU" sz="1300" kern="1200" dirty="0">
              <a:solidFill>
                <a:schemeClr val="accent2">
                  <a:lumMod val="75000"/>
                </a:schemeClr>
              </a:solidFill>
            </a:rPr>
            <a:t>Promote flexibility and challenge outdated stereotypes to support equal use of parental and carers leave for all</a:t>
          </a:r>
          <a:endParaRPr lang="en-US" sz="1300" kern="1200" dirty="0">
            <a:solidFill>
              <a:schemeClr val="accent2">
                <a:lumMod val="75000"/>
              </a:schemeClr>
            </a:solidFill>
          </a:endParaRPr>
        </a:p>
      </dsp:txBody>
      <dsp:txXfrm>
        <a:off x="9667967" y="2055428"/>
        <a:ext cx="1509294" cy="16637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A8CD3-B093-44E9-88FA-33A471CD1663}">
      <dsp:nvSpPr>
        <dsp:cNvPr id="0" name=""/>
        <dsp:cNvSpPr/>
      </dsp:nvSpPr>
      <dsp:spPr>
        <a:xfrm>
          <a:off x="653105" y="250381"/>
          <a:ext cx="2024437" cy="2024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1CD8F7-997E-4A6E-95AD-BC963EA76E15}">
      <dsp:nvSpPr>
        <dsp:cNvPr id="0" name=""/>
        <dsp:cNvSpPr/>
      </dsp:nvSpPr>
      <dsp:spPr>
        <a:xfrm>
          <a:off x="1084543" y="681819"/>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501BF0-C5A3-4580-8EDE-1F88FFAF14A5}">
      <dsp:nvSpPr>
        <dsp:cNvPr id="0" name=""/>
        <dsp:cNvSpPr/>
      </dsp:nvSpPr>
      <dsp:spPr>
        <a:xfrm>
          <a:off x="9310" y="2915527"/>
          <a:ext cx="3305289" cy="1439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baseline="30000" dirty="0">
              <a:solidFill>
                <a:schemeClr val="accent2">
                  <a:lumMod val="50000"/>
                </a:schemeClr>
              </a:solidFill>
            </a:rPr>
            <a:t>Council implemented a GIA Tool and assessment process with upcoming intensive training sessions for staff in response to new legislation</a:t>
          </a:r>
          <a:endParaRPr lang="en-US" sz="1800" kern="1200" dirty="0">
            <a:solidFill>
              <a:schemeClr val="accent2">
                <a:lumMod val="50000"/>
              </a:schemeClr>
            </a:solidFill>
          </a:endParaRPr>
        </a:p>
      </dsp:txBody>
      <dsp:txXfrm>
        <a:off x="9310" y="2915527"/>
        <a:ext cx="3305289" cy="1439546"/>
      </dsp:txXfrm>
    </dsp:sp>
    <dsp:sp modelId="{DE83D93F-F54F-4EA6-8CE4-12AA0CF6A0DA}">
      <dsp:nvSpPr>
        <dsp:cNvPr id="0" name=""/>
        <dsp:cNvSpPr/>
      </dsp:nvSpPr>
      <dsp:spPr>
        <a:xfrm>
          <a:off x="4552636" y="233703"/>
          <a:ext cx="2024437" cy="2024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5C4AA3-BA23-4C8E-AEB9-1CC2F01F83B3}">
      <dsp:nvSpPr>
        <dsp:cNvPr id="0" name=""/>
        <dsp:cNvSpPr/>
      </dsp:nvSpPr>
      <dsp:spPr>
        <a:xfrm>
          <a:off x="4984074" y="665140"/>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761C8B-CD7B-43E3-AC01-CFD0D6EB76F8}">
      <dsp:nvSpPr>
        <dsp:cNvPr id="0" name=""/>
        <dsp:cNvSpPr/>
      </dsp:nvSpPr>
      <dsp:spPr>
        <a:xfrm>
          <a:off x="3908842" y="2865491"/>
          <a:ext cx="3305289" cy="1506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baseline="30000" dirty="0">
              <a:solidFill>
                <a:schemeClr val="accent2">
                  <a:lumMod val="50000"/>
                </a:schemeClr>
              </a:solidFill>
            </a:rPr>
            <a:t>Council completed two GIAs</a:t>
          </a:r>
        </a:p>
        <a:p>
          <a:pPr marL="0" lvl="0" indent="0" algn="ctr" defTabSz="800100">
            <a:lnSpc>
              <a:spcPct val="90000"/>
            </a:lnSpc>
            <a:spcBef>
              <a:spcPct val="0"/>
            </a:spcBef>
            <a:spcAft>
              <a:spcPct val="35000"/>
            </a:spcAft>
            <a:buNone/>
            <a:defRPr cap="all"/>
          </a:pPr>
          <a:r>
            <a:rPr lang="en-US" sz="1800" kern="1200" baseline="30000" dirty="0">
              <a:solidFill>
                <a:schemeClr val="accent2">
                  <a:lumMod val="50000"/>
                </a:schemeClr>
              </a:solidFill>
            </a:rPr>
            <a:t>1. the safer community's strategy and policy  </a:t>
          </a:r>
        </a:p>
        <a:p>
          <a:pPr marL="0" lvl="0" indent="0" algn="ctr" defTabSz="800100">
            <a:lnSpc>
              <a:spcPct val="90000"/>
            </a:lnSpc>
            <a:spcBef>
              <a:spcPct val="0"/>
            </a:spcBef>
            <a:spcAft>
              <a:spcPct val="35000"/>
            </a:spcAft>
            <a:buNone/>
            <a:defRPr cap="all"/>
          </a:pPr>
          <a:r>
            <a:rPr lang="en-US" sz="1800" kern="1200" baseline="30000" dirty="0">
              <a:solidFill>
                <a:schemeClr val="accent2">
                  <a:lumMod val="50000"/>
                </a:schemeClr>
              </a:solidFill>
            </a:rPr>
            <a:t>2. the glass recycling bin implementation plan</a:t>
          </a:r>
          <a:endParaRPr lang="en-US" sz="1800" kern="1200" dirty="0">
            <a:solidFill>
              <a:schemeClr val="accent2">
                <a:lumMod val="50000"/>
              </a:schemeClr>
            </a:solidFill>
          </a:endParaRPr>
        </a:p>
      </dsp:txBody>
      <dsp:txXfrm>
        <a:off x="3908842" y="2865491"/>
        <a:ext cx="3305289" cy="1506260"/>
      </dsp:txXfrm>
    </dsp:sp>
    <dsp:sp modelId="{AFD2411F-5480-49E1-A1A5-E1A56459280D}">
      <dsp:nvSpPr>
        <dsp:cNvPr id="0" name=""/>
        <dsp:cNvSpPr/>
      </dsp:nvSpPr>
      <dsp:spPr>
        <a:xfrm>
          <a:off x="8452168" y="223885"/>
          <a:ext cx="2024437" cy="2024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F79AE4-9677-4157-A567-D848DB8777CE}">
      <dsp:nvSpPr>
        <dsp:cNvPr id="0" name=""/>
        <dsp:cNvSpPr/>
      </dsp:nvSpPr>
      <dsp:spPr>
        <a:xfrm>
          <a:off x="8883605" y="655323"/>
          <a:ext cx="1161562" cy="1161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7B1D0C-5006-4213-9FB8-C5910E67C91E}">
      <dsp:nvSpPr>
        <dsp:cNvPr id="0" name=""/>
        <dsp:cNvSpPr/>
      </dsp:nvSpPr>
      <dsp:spPr>
        <a:xfrm>
          <a:off x="7831131" y="2831776"/>
          <a:ext cx="3298579" cy="1545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baseline="30000" dirty="0">
              <a:solidFill>
                <a:schemeClr val="accent2">
                  <a:lumMod val="50000"/>
                </a:schemeClr>
              </a:solidFill>
            </a:rPr>
            <a:t>Council WILL  develop a digital GIA Tool to;</a:t>
          </a:r>
        </a:p>
        <a:p>
          <a:pPr marL="0" lvl="0" indent="0" algn="ctr" defTabSz="800100">
            <a:lnSpc>
              <a:spcPct val="90000"/>
            </a:lnSpc>
            <a:spcBef>
              <a:spcPct val="0"/>
            </a:spcBef>
            <a:spcAft>
              <a:spcPct val="35000"/>
            </a:spcAft>
            <a:buNone/>
            <a:defRPr cap="all"/>
          </a:pPr>
          <a:r>
            <a:rPr lang="en-US" sz="1800" kern="1200" baseline="30000" dirty="0">
              <a:solidFill>
                <a:schemeClr val="accent2">
                  <a:lumMod val="50000"/>
                </a:schemeClr>
              </a:solidFill>
            </a:rPr>
            <a:t> 1.improve the assessment process </a:t>
          </a:r>
        </a:p>
        <a:p>
          <a:pPr marL="0" lvl="0" indent="0" algn="ctr" defTabSz="800100">
            <a:lnSpc>
              <a:spcPct val="90000"/>
            </a:lnSpc>
            <a:spcBef>
              <a:spcPct val="0"/>
            </a:spcBef>
            <a:spcAft>
              <a:spcPct val="35000"/>
            </a:spcAft>
            <a:buNone/>
            <a:defRPr cap="all"/>
          </a:pPr>
          <a:r>
            <a:rPr lang="en-US" sz="1800" kern="1200" baseline="30000" dirty="0">
              <a:solidFill>
                <a:schemeClr val="accent2">
                  <a:lumMod val="50000"/>
                </a:schemeClr>
              </a:solidFill>
            </a:rPr>
            <a:t>2. allow for data collection</a:t>
          </a:r>
        </a:p>
        <a:p>
          <a:pPr marL="0" lvl="0" indent="0" algn="ctr" defTabSz="800100">
            <a:lnSpc>
              <a:spcPct val="90000"/>
            </a:lnSpc>
            <a:spcBef>
              <a:spcPct val="0"/>
            </a:spcBef>
            <a:spcAft>
              <a:spcPct val="35000"/>
            </a:spcAft>
            <a:buNone/>
            <a:defRPr cap="all"/>
          </a:pPr>
          <a:r>
            <a:rPr lang="en-US" sz="1800" kern="1200" baseline="30000" dirty="0">
              <a:solidFill>
                <a:schemeClr val="accent2">
                  <a:lumMod val="50000"/>
                </a:schemeClr>
              </a:solidFill>
            </a:rPr>
            <a:t>3. simplify the reporting process</a:t>
          </a:r>
          <a:endParaRPr lang="en-US" sz="1800" kern="1200" dirty="0">
            <a:solidFill>
              <a:schemeClr val="accent2">
                <a:lumMod val="50000"/>
              </a:schemeClr>
            </a:solidFill>
          </a:endParaRPr>
        </a:p>
      </dsp:txBody>
      <dsp:txXfrm>
        <a:off x="7831131" y="2831776"/>
        <a:ext cx="3298579" cy="15455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04C96-8CDD-47D0-8C1A-893382BB90A7}">
      <dsp:nvSpPr>
        <dsp:cNvPr id="0" name=""/>
        <dsp:cNvSpPr/>
      </dsp:nvSpPr>
      <dsp:spPr>
        <a:xfrm>
          <a:off x="-5233071" y="-801547"/>
          <a:ext cx="6231860" cy="6231860"/>
        </a:xfrm>
        <a:prstGeom prst="blockArc">
          <a:avLst>
            <a:gd name="adj1" fmla="val 18900000"/>
            <a:gd name="adj2" fmla="val 2700000"/>
            <a:gd name="adj3" fmla="val 347"/>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6C2A1C-AD9B-4F1F-997E-E06ADEF64CD9}">
      <dsp:nvSpPr>
        <dsp:cNvPr id="0" name=""/>
        <dsp:cNvSpPr/>
      </dsp:nvSpPr>
      <dsp:spPr>
        <a:xfrm>
          <a:off x="642472" y="462876"/>
          <a:ext cx="10196223" cy="925753"/>
        </a:xfrm>
        <a:prstGeom prst="rect">
          <a:avLst/>
        </a:prstGeom>
        <a:gradFill rotWithShape="0">
          <a:gsLst>
            <a:gs pos="0">
              <a:schemeClr val="accent2">
                <a:alpha val="90000"/>
                <a:hueOff val="0"/>
                <a:satOff val="0"/>
                <a:lumOff val="0"/>
                <a:alphaOff val="0"/>
                <a:lumMod val="110000"/>
                <a:satMod val="105000"/>
                <a:tint val="67000"/>
              </a:schemeClr>
            </a:gs>
            <a:gs pos="50000">
              <a:schemeClr val="accent2">
                <a:alpha val="90000"/>
                <a:hueOff val="0"/>
                <a:satOff val="0"/>
                <a:lumOff val="0"/>
                <a:alphaOff val="0"/>
                <a:lumMod val="105000"/>
                <a:satMod val="103000"/>
                <a:tint val="73000"/>
              </a:schemeClr>
            </a:gs>
            <a:gs pos="100000">
              <a:schemeClr val="accent2">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34816" tIns="66040" rIns="66040" bIns="66040" numCol="1" spcCol="1270" anchor="ctr" anchorCtr="0">
          <a:noAutofit/>
        </a:bodyPr>
        <a:lstStyle/>
        <a:p>
          <a:pPr marL="0" lvl="0" indent="0" algn="l" defTabSz="1155700">
            <a:lnSpc>
              <a:spcPct val="90000"/>
            </a:lnSpc>
            <a:spcBef>
              <a:spcPct val="0"/>
            </a:spcBef>
            <a:spcAft>
              <a:spcPct val="35000"/>
            </a:spcAft>
            <a:buFont typeface="Arial" panose="020B0604020202020204" pitchFamily="34" charset="0"/>
            <a:buNone/>
          </a:pPr>
          <a:r>
            <a:rPr lang="en-AU" sz="2600" kern="1200" baseline="30000" dirty="0">
              <a:solidFill>
                <a:schemeClr val="accent2">
                  <a:lumMod val="50000"/>
                </a:schemeClr>
              </a:solidFill>
            </a:rPr>
            <a:t>Council is committed to progressing gender equality in the workplace and community and appointed a part-time (0.6FTE) Gender Equality Advisor and assigned a Gender Equality budget</a:t>
          </a:r>
          <a:endParaRPr lang="en-AU" sz="2600" kern="1200" dirty="0">
            <a:solidFill>
              <a:schemeClr val="accent2">
                <a:lumMod val="50000"/>
              </a:schemeClr>
            </a:solidFill>
          </a:endParaRPr>
        </a:p>
      </dsp:txBody>
      <dsp:txXfrm>
        <a:off x="642472" y="462876"/>
        <a:ext cx="10196223" cy="925753"/>
      </dsp:txXfrm>
    </dsp:sp>
    <dsp:sp modelId="{7D426DFD-8B5B-431B-A560-F9A8D7519E98}">
      <dsp:nvSpPr>
        <dsp:cNvPr id="0" name=""/>
        <dsp:cNvSpPr/>
      </dsp:nvSpPr>
      <dsp:spPr>
        <a:xfrm>
          <a:off x="63876" y="347157"/>
          <a:ext cx="1157191" cy="115719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alpha val="9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06FB183-0D58-4180-ABF6-D058AD6FF073}">
      <dsp:nvSpPr>
        <dsp:cNvPr id="0" name=""/>
        <dsp:cNvSpPr/>
      </dsp:nvSpPr>
      <dsp:spPr>
        <a:xfrm>
          <a:off x="978983" y="1851506"/>
          <a:ext cx="9859712" cy="925753"/>
        </a:xfrm>
        <a:prstGeom prst="rect">
          <a:avLst/>
        </a:prstGeom>
        <a:gradFill rotWithShape="0">
          <a:gsLst>
            <a:gs pos="0">
              <a:schemeClr val="accent2">
                <a:alpha val="90000"/>
                <a:hueOff val="0"/>
                <a:satOff val="0"/>
                <a:lumOff val="0"/>
                <a:alphaOff val="-20000"/>
                <a:lumMod val="110000"/>
                <a:satMod val="105000"/>
                <a:tint val="67000"/>
              </a:schemeClr>
            </a:gs>
            <a:gs pos="50000">
              <a:schemeClr val="accent2">
                <a:alpha val="90000"/>
                <a:hueOff val="0"/>
                <a:satOff val="0"/>
                <a:lumOff val="0"/>
                <a:alphaOff val="-20000"/>
                <a:lumMod val="105000"/>
                <a:satMod val="103000"/>
                <a:tint val="73000"/>
              </a:schemeClr>
            </a:gs>
            <a:gs pos="100000">
              <a:schemeClr val="accent2">
                <a:alpha val="90000"/>
                <a:hueOff val="0"/>
                <a:satOff val="0"/>
                <a:lumOff val="0"/>
                <a:alphaOff val="-2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34816" tIns="68580" rIns="68580" bIns="68580" numCol="1" spcCol="1270" anchor="ctr" anchorCtr="0">
          <a:noAutofit/>
        </a:bodyPr>
        <a:lstStyle/>
        <a:p>
          <a:pPr marL="0" lvl="0" indent="0" algn="l" defTabSz="1200150">
            <a:lnSpc>
              <a:spcPct val="90000"/>
            </a:lnSpc>
            <a:spcBef>
              <a:spcPct val="0"/>
            </a:spcBef>
            <a:spcAft>
              <a:spcPct val="35000"/>
            </a:spcAft>
            <a:buFont typeface="Arial" panose="020B0604020202020204" pitchFamily="34" charset="0"/>
            <a:buNone/>
          </a:pPr>
          <a:r>
            <a:rPr lang="en-US" sz="2700" kern="1200" baseline="30000" dirty="0">
              <a:solidFill>
                <a:schemeClr val="accent2">
                  <a:lumMod val="50000"/>
                </a:schemeClr>
              </a:solidFill>
            </a:rPr>
            <a:t>Council achieved 45% of the GEAP, with 35% of the GEAP actions in progress and 15% to commence in the 2023-25 period</a:t>
          </a:r>
          <a:endParaRPr lang="en-AU" sz="2700" kern="1200" dirty="0">
            <a:solidFill>
              <a:schemeClr val="accent2">
                <a:lumMod val="50000"/>
              </a:schemeClr>
            </a:solidFill>
          </a:endParaRPr>
        </a:p>
      </dsp:txBody>
      <dsp:txXfrm>
        <a:off x="978983" y="1851506"/>
        <a:ext cx="9859712" cy="925753"/>
      </dsp:txXfrm>
    </dsp:sp>
    <dsp:sp modelId="{242FCE73-139E-43BD-8050-DF46A1496157}">
      <dsp:nvSpPr>
        <dsp:cNvPr id="0" name=""/>
        <dsp:cNvSpPr/>
      </dsp:nvSpPr>
      <dsp:spPr>
        <a:xfrm>
          <a:off x="400388" y="1735786"/>
          <a:ext cx="1157191" cy="115719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alpha val="90000"/>
              <a:hueOff val="0"/>
              <a:satOff val="0"/>
              <a:lumOff val="0"/>
              <a:alphaOff val="-20000"/>
            </a:schemeClr>
          </a:solidFill>
          <a:prstDash val="solid"/>
          <a:miter lim="800000"/>
        </a:ln>
        <a:effectLst/>
      </dsp:spPr>
      <dsp:style>
        <a:lnRef idx="1">
          <a:scrgbClr r="0" g="0" b="0"/>
        </a:lnRef>
        <a:fillRef idx="2">
          <a:scrgbClr r="0" g="0" b="0"/>
        </a:fillRef>
        <a:effectRef idx="0">
          <a:scrgbClr r="0" g="0" b="0"/>
        </a:effectRef>
        <a:fontRef idx="minor"/>
      </dsp:style>
    </dsp:sp>
    <dsp:sp modelId="{94D00A89-B866-414C-A9D8-51DAEEAF1619}">
      <dsp:nvSpPr>
        <dsp:cNvPr id="0" name=""/>
        <dsp:cNvSpPr/>
      </dsp:nvSpPr>
      <dsp:spPr>
        <a:xfrm>
          <a:off x="642472" y="3240135"/>
          <a:ext cx="10196223" cy="925753"/>
        </a:xfrm>
        <a:prstGeom prst="rect">
          <a:avLst/>
        </a:prstGeom>
        <a:gradFill rotWithShape="0">
          <a:gsLst>
            <a:gs pos="0">
              <a:schemeClr val="accent2">
                <a:alpha val="90000"/>
                <a:hueOff val="0"/>
                <a:satOff val="0"/>
                <a:lumOff val="0"/>
                <a:alphaOff val="-40000"/>
                <a:lumMod val="110000"/>
                <a:satMod val="105000"/>
                <a:tint val="67000"/>
              </a:schemeClr>
            </a:gs>
            <a:gs pos="50000">
              <a:schemeClr val="accent2">
                <a:alpha val="90000"/>
                <a:hueOff val="0"/>
                <a:satOff val="0"/>
                <a:lumOff val="0"/>
                <a:alphaOff val="-40000"/>
                <a:lumMod val="105000"/>
                <a:satMod val="103000"/>
                <a:tint val="73000"/>
              </a:schemeClr>
            </a:gs>
            <a:gs pos="100000">
              <a:schemeClr val="accent2">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34816"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baseline="30000">
              <a:solidFill>
                <a:schemeClr val="accent2">
                  <a:lumMod val="50000"/>
                </a:schemeClr>
              </a:solidFill>
            </a:rPr>
            <a:t>Greatest progress has been made on Harassment and Discrimination (indicator four),  followed by Workforce Composition (indicator one) then Gender Pay Gap (indicator three)</a:t>
          </a:r>
          <a:endParaRPr lang="en-AU" sz="2700" kern="1200" dirty="0">
            <a:solidFill>
              <a:schemeClr val="accent2">
                <a:lumMod val="50000"/>
              </a:schemeClr>
            </a:solidFill>
          </a:endParaRPr>
        </a:p>
      </dsp:txBody>
      <dsp:txXfrm>
        <a:off x="642472" y="3240135"/>
        <a:ext cx="10196223" cy="925753"/>
      </dsp:txXfrm>
    </dsp:sp>
    <dsp:sp modelId="{12521DD8-93ED-4117-A8A9-39A3B739E82F}">
      <dsp:nvSpPr>
        <dsp:cNvPr id="0" name=""/>
        <dsp:cNvSpPr/>
      </dsp:nvSpPr>
      <dsp:spPr>
        <a:xfrm>
          <a:off x="63876" y="3124416"/>
          <a:ext cx="1157191" cy="115719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alpha val="90000"/>
              <a:hueOff val="0"/>
              <a:satOff val="0"/>
              <a:lumOff val="0"/>
              <a:alphaOff val="-4000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6D480-E1E1-4EAC-BEC7-1B3BBD268418}">
      <dsp:nvSpPr>
        <dsp:cNvPr id="0" name=""/>
        <dsp:cNvSpPr/>
      </dsp:nvSpPr>
      <dsp:spPr>
        <a:xfrm>
          <a:off x="2793285" y="1220590"/>
          <a:ext cx="609485" cy="91440"/>
        </a:xfrm>
        <a:custGeom>
          <a:avLst/>
          <a:gdLst/>
          <a:ahLst/>
          <a:cxnLst/>
          <a:rect l="0" t="0" r="0" b="0"/>
          <a:pathLst>
            <a:path>
              <a:moveTo>
                <a:pt x="0" y="45720"/>
              </a:moveTo>
              <a:lnTo>
                <a:pt x="609485" y="45720"/>
              </a:lnTo>
            </a:path>
          </a:pathLst>
        </a:custGeom>
        <a:noFill/>
        <a:ln w="28575" cap="flat" cmpd="sng" algn="ctr">
          <a:solidFill>
            <a:schemeClr val="tx2">
              <a:lumMod val="75000"/>
              <a:lumOff val="2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82025" y="1263106"/>
        <a:ext cx="32004" cy="6407"/>
      </dsp:txXfrm>
    </dsp:sp>
    <dsp:sp modelId="{47E8866A-7064-487B-9DA5-EAD475F7B358}">
      <dsp:nvSpPr>
        <dsp:cNvPr id="0" name=""/>
        <dsp:cNvSpPr/>
      </dsp:nvSpPr>
      <dsp:spPr>
        <a:xfrm>
          <a:off x="12106" y="431416"/>
          <a:ext cx="2782978" cy="16697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368" tIns="143143" rIns="136368" bIns="143143" numCol="1" spcCol="1270" anchor="ctr" anchorCtr="0">
          <a:noAutofit/>
        </a:bodyPr>
        <a:lstStyle/>
        <a:p>
          <a:pPr marL="0" lvl="0" indent="0" algn="ctr" defTabSz="977900">
            <a:lnSpc>
              <a:spcPct val="90000"/>
            </a:lnSpc>
            <a:spcBef>
              <a:spcPct val="0"/>
            </a:spcBef>
            <a:spcAft>
              <a:spcPct val="35000"/>
            </a:spcAft>
            <a:buNone/>
          </a:pPr>
          <a:r>
            <a:rPr lang="en-US" sz="2200" kern="1200" baseline="30000" dirty="0"/>
            <a:t>Current workforce’s gender mix hasn’t altered since 2021 and comprises of 64% women; 36% men and &lt;1% self describe their gender</a:t>
          </a:r>
          <a:endParaRPr lang="en-US" sz="2200" kern="1200" dirty="0"/>
        </a:p>
      </dsp:txBody>
      <dsp:txXfrm>
        <a:off x="12106" y="431416"/>
        <a:ext cx="2782978" cy="1669787"/>
      </dsp:txXfrm>
    </dsp:sp>
    <dsp:sp modelId="{8DFC924D-E458-4C73-903A-A762F020E9A8}">
      <dsp:nvSpPr>
        <dsp:cNvPr id="0" name=""/>
        <dsp:cNvSpPr/>
      </dsp:nvSpPr>
      <dsp:spPr>
        <a:xfrm>
          <a:off x="6216349" y="1220590"/>
          <a:ext cx="609485" cy="91440"/>
        </a:xfrm>
        <a:custGeom>
          <a:avLst/>
          <a:gdLst/>
          <a:ahLst/>
          <a:cxnLst/>
          <a:rect l="0" t="0" r="0" b="0"/>
          <a:pathLst>
            <a:path>
              <a:moveTo>
                <a:pt x="0" y="45720"/>
              </a:moveTo>
              <a:lnTo>
                <a:pt x="609485" y="45720"/>
              </a:lnTo>
            </a:path>
          </a:pathLst>
        </a:custGeom>
        <a:noFill/>
        <a:ln w="28575" cap="flat" cmpd="sng" algn="ctr">
          <a:solidFill>
            <a:schemeClr val="tx2">
              <a:lumMod val="75000"/>
              <a:lumOff val="2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505089" y="1263106"/>
        <a:ext cx="32004" cy="6407"/>
      </dsp:txXfrm>
    </dsp:sp>
    <dsp:sp modelId="{81CE654D-1E67-40A2-BEF5-0793CD93EE7A}">
      <dsp:nvSpPr>
        <dsp:cNvPr id="0" name=""/>
        <dsp:cNvSpPr/>
      </dsp:nvSpPr>
      <dsp:spPr>
        <a:xfrm>
          <a:off x="3435170" y="431416"/>
          <a:ext cx="2782978" cy="16697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368" tIns="143143" rIns="136368" bIns="143143" numCol="1" spcCol="1270" anchor="ctr" anchorCtr="0">
          <a:noAutofit/>
        </a:bodyPr>
        <a:lstStyle/>
        <a:p>
          <a:pPr marL="0" lvl="0" indent="0" algn="ctr" defTabSz="977900">
            <a:lnSpc>
              <a:spcPct val="90000"/>
            </a:lnSpc>
            <a:spcBef>
              <a:spcPct val="0"/>
            </a:spcBef>
            <a:spcAft>
              <a:spcPct val="35000"/>
            </a:spcAft>
            <a:buNone/>
          </a:pPr>
          <a:r>
            <a:rPr lang="en-US" sz="2200" kern="1200" baseline="30000" dirty="0"/>
            <a:t>More staff were employed full-time and casually in 2023, with less staff employed part-time compared to 2021</a:t>
          </a:r>
          <a:endParaRPr lang="en-US" sz="2200" kern="1200" dirty="0"/>
        </a:p>
      </dsp:txBody>
      <dsp:txXfrm>
        <a:off x="3435170" y="431416"/>
        <a:ext cx="2782978" cy="1669787"/>
      </dsp:txXfrm>
    </dsp:sp>
    <dsp:sp modelId="{D7EB6577-2F46-413A-8864-05A590B3AA5D}">
      <dsp:nvSpPr>
        <dsp:cNvPr id="0" name=""/>
        <dsp:cNvSpPr/>
      </dsp:nvSpPr>
      <dsp:spPr>
        <a:xfrm>
          <a:off x="1403595" y="2099403"/>
          <a:ext cx="6846128" cy="609485"/>
        </a:xfrm>
        <a:custGeom>
          <a:avLst/>
          <a:gdLst/>
          <a:ahLst/>
          <a:cxnLst/>
          <a:rect l="0" t="0" r="0" b="0"/>
          <a:pathLst>
            <a:path>
              <a:moveTo>
                <a:pt x="6846128" y="0"/>
              </a:moveTo>
              <a:lnTo>
                <a:pt x="6846128" y="321842"/>
              </a:lnTo>
              <a:lnTo>
                <a:pt x="0" y="321842"/>
              </a:lnTo>
              <a:lnTo>
                <a:pt x="0" y="609485"/>
              </a:lnTo>
            </a:path>
          </a:pathLst>
        </a:custGeom>
        <a:noFill/>
        <a:ln w="28575" cap="flat" cmpd="sng" algn="ctr">
          <a:solidFill>
            <a:schemeClr val="tx2">
              <a:lumMod val="75000"/>
              <a:lumOff val="2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54760" y="2400942"/>
        <a:ext cx="343799" cy="6407"/>
      </dsp:txXfrm>
    </dsp:sp>
    <dsp:sp modelId="{A026806E-6135-48AE-A679-86BC76BCE97C}">
      <dsp:nvSpPr>
        <dsp:cNvPr id="0" name=""/>
        <dsp:cNvSpPr/>
      </dsp:nvSpPr>
      <dsp:spPr>
        <a:xfrm>
          <a:off x="6858234" y="431416"/>
          <a:ext cx="2782978" cy="16697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368" tIns="143143" rIns="136368" bIns="143143" numCol="1" spcCol="1270" anchor="ctr" anchorCtr="0">
          <a:noAutofit/>
        </a:bodyPr>
        <a:lstStyle/>
        <a:p>
          <a:pPr marL="0" lvl="0" indent="0" algn="ctr" defTabSz="1066800">
            <a:lnSpc>
              <a:spcPct val="90000"/>
            </a:lnSpc>
            <a:spcBef>
              <a:spcPct val="0"/>
            </a:spcBef>
            <a:spcAft>
              <a:spcPct val="35000"/>
            </a:spcAft>
            <a:buNone/>
          </a:pPr>
          <a:r>
            <a:rPr lang="en-US" sz="2400" kern="1200" baseline="30000" dirty="0"/>
            <a:t>More women and less men worked full-time in 2023 with…</a:t>
          </a:r>
          <a:endParaRPr lang="en-US" sz="2400" kern="1200" dirty="0"/>
        </a:p>
      </dsp:txBody>
      <dsp:txXfrm>
        <a:off x="6858234" y="431416"/>
        <a:ext cx="2782978" cy="1669787"/>
      </dsp:txXfrm>
    </dsp:sp>
    <dsp:sp modelId="{7D6907CB-2BD2-4BB6-BB0A-A64BCA1CCDB6}">
      <dsp:nvSpPr>
        <dsp:cNvPr id="0" name=""/>
        <dsp:cNvSpPr/>
      </dsp:nvSpPr>
      <dsp:spPr>
        <a:xfrm>
          <a:off x="2793285" y="3530462"/>
          <a:ext cx="609485" cy="91440"/>
        </a:xfrm>
        <a:custGeom>
          <a:avLst/>
          <a:gdLst/>
          <a:ahLst/>
          <a:cxnLst/>
          <a:rect l="0" t="0" r="0" b="0"/>
          <a:pathLst>
            <a:path>
              <a:moveTo>
                <a:pt x="0" y="45720"/>
              </a:moveTo>
              <a:lnTo>
                <a:pt x="609485" y="45720"/>
              </a:lnTo>
            </a:path>
          </a:pathLst>
        </a:custGeom>
        <a:noFill/>
        <a:ln w="28575" cap="flat" cmpd="sng" algn="ctr">
          <a:solidFill>
            <a:schemeClr val="tx2">
              <a:lumMod val="75000"/>
              <a:lumOff val="2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82025" y="3572979"/>
        <a:ext cx="32004" cy="6407"/>
      </dsp:txXfrm>
    </dsp:sp>
    <dsp:sp modelId="{46D2A9E3-534F-40E3-BCCD-EBDE774A0F28}">
      <dsp:nvSpPr>
        <dsp:cNvPr id="0" name=""/>
        <dsp:cNvSpPr/>
      </dsp:nvSpPr>
      <dsp:spPr>
        <a:xfrm>
          <a:off x="12106" y="2741289"/>
          <a:ext cx="2782978" cy="16697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368" tIns="143143" rIns="136368" bIns="143143" numCol="1" spcCol="1270" anchor="ctr" anchorCtr="0">
          <a:noAutofit/>
        </a:bodyPr>
        <a:lstStyle/>
        <a:p>
          <a:pPr marL="0" lvl="0" indent="0" algn="ctr" defTabSz="1066800">
            <a:lnSpc>
              <a:spcPct val="90000"/>
            </a:lnSpc>
            <a:spcBef>
              <a:spcPct val="0"/>
            </a:spcBef>
            <a:spcAft>
              <a:spcPct val="35000"/>
            </a:spcAft>
            <a:buNone/>
          </a:pPr>
          <a:r>
            <a:rPr lang="en-US" sz="2400" kern="1200" baseline="30000" dirty="0"/>
            <a:t>..more men and less women working part-time and casually</a:t>
          </a:r>
          <a:endParaRPr lang="en-US" sz="2400" kern="1200" dirty="0"/>
        </a:p>
      </dsp:txBody>
      <dsp:txXfrm>
        <a:off x="12106" y="2741289"/>
        <a:ext cx="2782978" cy="1669787"/>
      </dsp:txXfrm>
    </dsp:sp>
    <dsp:sp modelId="{2E8C4F58-E1B1-4251-BC95-A02F040F8047}">
      <dsp:nvSpPr>
        <dsp:cNvPr id="0" name=""/>
        <dsp:cNvSpPr/>
      </dsp:nvSpPr>
      <dsp:spPr>
        <a:xfrm>
          <a:off x="6216349" y="3530462"/>
          <a:ext cx="609485" cy="91440"/>
        </a:xfrm>
        <a:custGeom>
          <a:avLst/>
          <a:gdLst/>
          <a:ahLst/>
          <a:cxnLst/>
          <a:rect l="0" t="0" r="0" b="0"/>
          <a:pathLst>
            <a:path>
              <a:moveTo>
                <a:pt x="0" y="45720"/>
              </a:moveTo>
              <a:lnTo>
                <a:pt x="609485" y="45720"/>
              </a:lnTo>
            </a:path>
          </a:pathLst>
        </a:custGeom>
        <a:noFill/>
        <a:ln w="28575" cap="flat" cmpd="sng" algn="ctr">
          <a:solidFill>
            <a:schemeClr val="tx2">
              <a:lumMod val="75000"/>
              <a:lumOff val="2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505089" y="3572979"/>
        <a:ext cx="32004" cy="6407"/>
      </dsp:txXfrm>
    </dsp:sp>
    <dsp:sp modelId="{1236ECFA-E995-4BB0-A985-989BB1B00957}">
      <dsp:nvSpPr>
        <dsp:cNvPr id="0" name=""/>
        <dsp:cNvSpPr/>
      </dsp:nvSpPr>
      <dsp:spPr>
        <a:xfrm>
          <a:off x="3435170" y="2741289"/>
          <a:ext cx="2782978" cy="16697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368" tIns="143143" rIns="136368" bIns="143143" numCol="1" spcCol="1270" anchor="ctr" anchorCtr="0">
          <a:noAutofit/>
        </a:bodyPr>
        <a:lstStyle/>
        <a:p>
          <a:pPr marL="0" lvl="0" indent="0" algn="ctr" defTabSz="977900">
            <a:lnSpc>
              <a:spcPct val="90000"/>
            </a:lnSpc>
            <a:spcBef>
              <a:spcPct val="0"/>
            </a:spcBef>
            <a:spcAft>
              <a:spcPct val="35000"/>
            </a:spcAft>
            <a:buNone/>
          </a:pPr>
          <a:r>
            <a:rPr lang="en-US" sz="2200" kern="1200" baseline="30000" dirty="0"/>
            <a:t>Majority of workforce and majority of women workers are aged 45-54, with majority of men aged 35-44</a:t>
          </a:r>
          <a:endParaRPr lang="en-US" sz="2200" kern="1200" dirty="0"/>
        </a:p>
      </dsp:txBody>
      <dsp:txXfrm>
        <a:off x="3435170" y="2741289"/>
        <a:ext cx="2782978" cy="1669787"/>
      </dsp:txXfrm>
    </dsp:sp>
    <dsp:sp modelId="{FD0AE830-586A-4B60-8D5A-195DAF5C5ABC}">
      <dsp:nvSpPr>
        <dsp:cNvPr id="0" name=""/>
        <dsp:cNvSpPr/>
      </dsp:nvSpPr>
      <dsp:spPr>
        <a:xfrm>
          <a:off x="6858234" y="2741289"/>
          <a:ext cx="2782978" cy="16697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368" tIns="143143" rIns="136368" bIns="143143" numCol="1" spcCol="1270" anchor="ctr" anchorCtr="0">
          <a:noAutofit/>
        </a:bodyPr>
        <a:lstStyle/>
        <a:p>
          <a:pPr marL="0" lvl="0" indent="0" algn="ctr" defTabSz="1066800">
            <a:lnSpc>
              <a:spcPct val="90000"/>
            </a:lnSpc>
            <a:spcBef>
              <a:spcPct val="0"/>
            </a:spcBef>
            <a:spcAft>
              <a:spcPct val="35000"/>
            </a:spcAft>
            <a:buNone/>
          </a:pPr>
          <a:r>
            <a:rPr lang="en-US" sz="2400" kern="1200" baseline="30000" dirty="0"/>
            <a:t>Equal representation of women and men was seen in our youngest and oldest age groups</a:t>
          </a:r>
          <a:endParaRPr lang="en-US" sz="2400" kern="1200" dirty="0"/>
        </a:p>
      </dsp:txBody>
      <dsp:txXfrm>
        <a:off x="6858234" y="2741289"/>
        <a:ext cx="2782978" cy="16697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9ACEF-3767-4406-A7E9-B01E637EE04C}">
      <dsp:nvSpPr>
        <dsp:cNvPr id="0" name=""/>
        <dsp:cNvSpPr/>
      </dsp:nvSpPr>
      <dsp:spPr>
        <a:xfrm>
          <a:off x="1147493" y="0"/>
          <a:ext cx="6643272" cy="130540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baseline="30000" dirty="0"/>
            <a:t>No progress in this indicator yet, however,</a:t>
          </a:r>
          <a:endParaRPr lang="en-US" sz="3200" kern="1200" dirty="0"/>
        </a:p>
      </dsp:txBody>
      <dsp:txXfrm>
        <a:off x="1185727" y="38234"/>
        <a:ext cx="5576688" cy="1228933"/>
      </dsp:txXfrm>
    </dsp:sp>
    <dsp:sp modelId="{79FCB10C-1C9C-4D62-B7D5-ECF519A68FED}">
      <dsp:nvSpPr>
        <dsp:cNvPr id="0" name=""/>
        <dsp:cNvSpPr/>
      </dsp:nvSpPr>
      <dsp:spPr>
        <a:xfrm>
          <a:off x="1936163" y="1522968"/>
          <a:ext cx="6643272" cy="130540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30000" dirty="0"/>
            <a:t>Councillors received education and the opportunity to provide their intersectional identity data </a:t>
          </a:r>
          <a:endParaRPr lang="en-US" sz="2800" kern="1200" dirty="0"/>
        </a:p>
      </dsp:txBody>
      <dsp:txXfrm>
        <a:off x="1974397" y="1561202"/>
        <a:ext cx="5349986" cy="1228933"/>
      </dsp:txXfrm>
    </dsp:sp>
    <dsp:sp modelId="{7D0695DD-838C-44D7-B03C-A2595F06B84E}">
      <dsp:nvSpPr>
        <dsp:cNvPr id="0" name=""/>
        <dsp:cNvSpPr/>
      </dsp:nvSpPr>
      <dsp:spPr>
        <a:xfrm>
          <a:off x="2724833" y="3045936"/>
          <a:ext cx="6643272" cy="130540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30000" dirty="0"/>
            <a:t>In future, data collection will be integrated into Councillor induction processes, next opportunity after upcoming 2024 election</a:t>
          </a:r>
          <a:endParaRPr lang="en-US" sz="2800" kern="1200" dirty="0"/>
        </a:p>
      </dsp:txBody>
      <dsp:txXfrm>
        <a:off x="2763067" y="3084170"/>
        <a:ext cx="5349986" cy="1228933"/>
      </dsp:txXfrm>
    </dsp:sp>
    <dsp:sp modelId="{F2683967-94A8-4DFC-98D1-18B77520B4D7}">
      <dsp:nvSpPr>
        <dsp:cNvPr id="0" name=""/>
        <dsp:cNvSpPr/>
      </dsp:nvSpPr>
      <dsp:spPr>
        <a:xfrm>
          <a:off x="7157422" y="925128"/>
          <a:ext cx="848510" cy="848510"/>
        </a:xfrm>
        <a:prstGeom prst="downArrow">
          <a:avLst>
            <a:gd name="adj1" fmla="val 55000"/>
            <a:gd name="adj2" fmla="val 45000"/>
          </a:avLst>
        </a:prstGeom>
        <a:solidFill>
          <a:schemeClr val="tx2">
            <a:lumMod val="10000"/>
            <a:lumOff val="90000"/>
            <a:alpha val="95000"/>
          </a:schemeClr>
        </a:solidFill>
        <a:ln w="6350" cap="flat" cmpd="sng" algn="ctr">
          <a:solidFill>
            <a:schemeClr val="tx2">
              <a:lumMod val="75000"/>
              <a:lumOff val="25000"/>
              <a:alpha val="9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348337" y="925128"/>
        <a:ext cx="466680" cy="638504"/>
      </dsp:txXfrm>
    </dsp:sp>
    <dsp:sp modelId="{7B024C3E-9AA6-49CA-9F0D-9B3D0896B680}">
      <dsp:nvSpPr>
        <dsp:cNvPr id="0" name=""/>
        <dsp:cNvSpPr/>
      </dsp:nvSpPr>
      <dsp:spPr>
        <a:xfrm>
          <a:off x="7928163" y="2486265"/>
          <a:ext cx="848510" cy="848510"/>
        </a:xfrm>
        <a:prstGeom prst="downArrow">
          <a:avLst>
            <a:gd name="adj1" fmla="val 55000"/>
            <a:gd name="adj2" fmla="val 45000"/>
          </a:avLst>
        </a:prstGeom>
        <a:solidFill>
          <a:schemeClr val="tx2">
            <a:lumMod val="10000"/>
            <a:lumOff val="90000"/>
            <a:alpha val="95000"/>
          </a:schemeClr>
        </a:solidFill>
        <a:ln w="6350" cap="flat" cmpd="sng" algn="ctr">
          <a:solidFill>
            <a:schemeClr val="tx2">
              <a:lumMod val="75000"/>
              <a:lumOff val="25000"/>
              <a:alpha val="9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119078" y="2486265"/>
        <a:ext cx="466680" cy="6385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7BFCD-AF16-4796-9C21-94683D2D21D4}">
      <dsp:nvSpPr>
        <dsp:cNvPr id="0" name=""/>
        <dsp:cNvSpPr/>
      </dsp:nvSpPr>
      <dsp:spPr>
        <a:xfrm>
          <a:off x="0" y="2802258"/>
          <a:ext cx="5875654" cy="183721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AU" sz="3600" kern="1200" dirty="0">
              <a:solidFill>
                <a:schemeClr val="bg1">
                  <a:lumMod val="95000"/>
                </a:schemeClr>
              </a:solidFill>
            </a:rPr>
            <a:t>2023</a:t>
          </a:r>
        </a:p>
      </dsp:txBody>
      <dsp:txXfrm>
        <a:off x="0" y="2802258"/>
        <a:ext cx="5875654" cy="992094"/>
      </dsp:txXfrm>
    </dsp:sp>
    <dsp:sp modelId="{F28C8674-8762-467A-8673-3CF9DDC662FE}">
      <dsp:nvSpPr>
        <dsp:cNvPr id="0" name=""/>
        <dsp:cNvSpPr/>
      </dsp:nvSpPr>
      <dsp:spPr>
        <a:xfrm>
          <a:off x="0" y="3794353"/>
          <a:ext cx="2937827" cy="845117"/>
        </a:xfrm>
        <a:prstGeom prst="rect">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6936" tIns="67310" rIns="376936" bIns="67310" numCol="1" spcCol="1270" anchor="ctr" anchorCtr="0">
          <a:noAutofit/>
        </a:bodyPr>
        <a:lstStyle/>
        <a:p>
          <a:pPr marL="0" lvl="0" indent="0" algn="ctr" defTabSz="2355850">
            <a:lnSpc>
              <a:spcPct val="90000"/>
            </a:lnSpc>
            <a:spcBef>
              <a:spcPct val="0"/>
            </a:spcBef>
            <a:spcAft>
              <a:spcPct val="35000"/>
            </a:spcAft>
            <a:buNone/>
          </a:pPr>
          <a:r>
            <a:rPr lang="en-AU" sz="5300" kern="1200" dirty="0">
              <a:solidFill>
                <a:schemeClr val="accent2">
                  <a:lumMod val="50000"/>
                </a:schemeClr>
              </a:solidFill>
            </a:rPr>
            <a:t>0.0%</a:t>
          </a:r>
        </a:p>
      </dsp:txBody>
      <dsp:txXfrm>
        <a:off x="0" y="3794353"/>
        <a:ext cx="2937827" cy="845117"/>
      </dsp:txXfrm>
    </dsp:sp>
    <dsp:sp modelId="{A1DC3A69-C50C-4D04-8B68-C91DDC190FAF}">
      <dsp:nvSpPr>
        <dsp:cNvPr id="0" name=""/>
        <dsp:cNvSpPr/>
      </dsp:nvSpPr>
      <dsp:spPr>
        <a:xfrm>
          <a:off x="2932568" y="3794353"/>
          <a:ext cx="2937827" cy="84511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6936" tIns="67310" rIns="376936" bIns="67310" numCol="1" spcCol="1270" anchor="ctr" anchorCtr="0">
          <a:noAutofit/>
        </a:bodyPr>
        <a:lstStyle/>
        <a:p>
          <a:pPr marL="0" lvl="0" indent="0" algn="ctr" defTabSz="2355850">
            <a:lnSpc>
              <a:spcPct val="90000"/>
            </a:lnSpc>
            <a:spcBef>
              <a:spcPct val="0"/>
            </a:spcBef>
            <a:spcAft>
              <a:spcPct val="35000"/>
            </a:spcAft>
            <a:buNone/>
          </a:pPr>
          <a:r>
            <a:rPr lang="en-AU" sz="5300" kern="1200" dirty="0">
              <a:solidFill>
                <a:schemeClr val="accent2">
                  <a:lumMod val="50000"/>
                </a:schemeClr>
              </a:solidFill>
            </a:rPr>
            <a:t>-2.9%</a:t>
          </a:r>
        </a:p>
      </dsp:txBody>
      <dsp:txXfrm>
        <a:off x="2932568" y="3794353"/>
        <a:ext cx="2937827" cy="845117"/>
      </dsp:txXfrm>
    </dsp:sp>
    <dsp:sp modelId="{0B816AF5-B677-4DC9-9320-5597C40D3A45}">
      <dsp:nvSpPr>
        <dsp:cNvPr id="0" name=""/>
        <dsp:cNvSpPr/>
      </dsp:nvSpPr>
      <dsp:spPr>
        <a:xfrm rot="10800000">
          <a:off x="0" y="2092"/>
          <a:ext cx="5875654" cy="2825632"/>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AU" sz="3600" kern="1200" dirty="0"/>
            <a:t>2021</a:t>
          </a:r>
        </a:p>
      </dsp:txBody>
      <dsp:txXfrm rot="-10800000">
        <a:off x="0" y="2092"/>
        <a:ext cx="5875654" cy="991797"/>
      </dsp:txXfrm>
    </dsp:sp>
    <dsp:sp modelId="{2D2E5B9E-EA73-4DDA-8831-D48FC5D541FD}">
      <dsp:nvSpPr>
        <dsp:cNvPr id="0" name=""/>
        <dsp:cNvSpPr/>
      </dsp:nvSpPr>
      <dsp:spPr>
        <a:xfrm>
          <a:off x="0" y="993889"/>
          <a:ext cx="2937827" cy="84486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6936" tIns="67310" rIns="376936" bIns="67310" numCol="1" spcCol="1270" anchor="ctr" anchorCtr="0">
          <a:noAutofit/>
        </a:bodyPr>
        <a:lstStyle/>
        <a:p>
          <a:pPr marL="0" lvl="0" indent="0" algn="ctr" defTabSz="2355850">
            <a:lnSpc>
              <a:spcPct val="90000"/>
            </a:lnSpc>
            <a:spcBef>
              <a:spcPct val="0"/>
            </a:spcBef>
            <a:spcAft>
              <a:spcPct val="35000"/>
            </a:spcAft>
            <a:buNone/>
          </a:pPr>
          <a:r>
            <a:rPr lang="en-AU" sz="5300" kern="1200" dirty="0">
              <a:solidFill>
                <a:schemeClr val="accent2">
                  <a:lumMod val="50000"/>
                </a:schemeClr>
              </a:solidFill>
            </a:rPr>
            <a:t>3.4%</a:t>
          </a:r>
        </a:p>
      </dsp:txBody>
      <dsp:txXfrm>
        <a:off x="0" y="993889"/>
        <a:ext cx="2937827" cy="844864"/>
      </dsp:txXfrm>
    </dsp:sp>
    <dsp:sp modelId="{D9A075C2-34A1-4E79-B382-E09B52780113}">
      <dsp:nvSpPr>
        <dsp:cNvPr id="0" name=""/>
        <dsp:cNvSpPr/>
      </dsp:nvSpPr>
      <dsp:spPr>
        <a:xfrm>
          <a:off x="2937827" y="993889"/>
          <a:ext cx="2937827" cy="84486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6936" tIns="67310" rIns="376936" bIns="67310" numCol="1" spcCol="1270" anchor="ctr" anchorCtr="0">
          <a:noAutofit/>
        </a:bodyPr>
        <a:lstStyle/>
        <a:p>
          <a:pPr marL="0" lvl="0" indent="0" algn="ctr" defTabSz="2355850">
            <a:lnSpc>
              <a:spcPct val="90000"/>
            </a:lnSpc>
            <a:spcBef>
              <a:spcPct val="0"/>
            </a:spcBef>
            <a:spcAft>
              <a:spcPct val="35000"/>
            </a:spcAft>
            <a:buNone/>
          </a:pPr>
          <a:r>
            <a:rPr lang="en-AU" sz="5300" kern="1200" dirty="0">
              <a:solidFill>
                <a:schemeClr val="accent2">
                  <a:lumMod val="50000"/>
                </a:schemeClr>
              </a:solidFill>
            </a:rPr>
            <a:t>-3.1%</a:t>
          </a:r>
        </a:p>
      </dsp:txBody>
      <dsp:txXfrm>
        <a:off x="2937827" y="993889"/>
        <a:ext cx="2937827" cy="8448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EC6B6-BF22-44F1-BE89-307378EF3583}">
      <dsp:nvSpPr>
        <dsp:cNvPr id="0" name=""/>
        <dsp:cNvSpPr/>
      </dsp:nvSpPr>
      <dsp:spPr>
        <a:xfrm>
          <a:off x="1278408" y="80539"/>
          <a:ext cx="5114865" cy="5040021"/>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B4715373-A6A8-49D0-8534-F421D2B6204D}">
      <dsp:nvSpPr>
        <dsp:cNvPr id="0" name=""/>
        <dsp:cNvSpPr/>
      </dsp:nvSpPr>
      <dsp:spPr>
        <a:xfrm>
          <a:off x="1533584" y="316289"/>
          <a:ext cx="2159996" cy="2124004"/>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6000" rIns="68580" bIns="36000" numCol="1" spcCol="1270" anchor="ctr" anchorCtr="0">
          <a:noAutofit/>
        </a:bodyPr>
        <a:lstStyle/>
        <a:p>
          <a:pPr marL="0" lvl="0" indent="0" algn="ctr" defTabSz="800100">
            <a:lnSpc>
              <a:spcPct val="90000"/>
            </a:lnSpc>
            <a:spcBef>
              <a:spcPct val="0"/>
            </a:spcBef>
            <a:spcAft>
              <a:spcPct val="35000"/>
            </a:spcAft>
            <a:buNone/>
          </a:pPr>
          <a:r>
            <a:rPr lang="en-AU" sz="1800" kern="1200" baseline="30000" dirty="0">
              <a:solidFill>
                <a:schemeClr val="accent2">
                  <a:lumMod val="50000"/>
                </a:schemeClr>
              </a:solidFill>
            </a:rPr>
            <a:t>Main types of sexual harassment experienced were suggestive comments (69%) followed by intrusive questions (65%) with incidences increasing in 2023</a:t>
          </a:r>
          <a:endParaRPr lang="en-US" sz="1800" kern="1200" dirty="0">
            <a:solidFill>
              <a:schemeClr val="accent2">
                <a:lumMod val="50000"/>
              </a:schemeClr>
            </a:solidFill>
          </a:endParaRPr>
        </a:p>
      </dsp:txBody>
      <dsp:txXfrm>
        <a:off x="1637269" y="419974"/>
        <a:ext cx="1952626" cy="1916634"/>
      </dsp:txXfrm>
    </dsp:sp>
    <dsp:sp modelId="{D4047399-404A-4A52-91D8-9F3C039ED77E}">
      <dsp:nvSpPr>
        <dsp:cNvPr id="0" name=""/>
        <dsp:cNvSpPr/>
      </dsp:nvSpPr>
      <dsp:spPr>
        <a:xfrm>
          <a:off x="3978101" y="316289"/>
          <a:ext cx="2159996" cy="2124004"/>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6000" rIns="68580" bIns="36000" numCol="1" spcCol="1270" anchor="ctr" anchorCtr="0">
          <a:noAutofit/>
        </a:bodyPr>
        <a:lstStyle/>
        <a:p>
          <a:pPr marL="0" lvl="0" indent="0" algn="ctr" defTabSz="800100">
            <a:lnSpc>
              <a:spcPct val="90000"/>
            </a:lnSpc>
            <a:spcBef>
              <a:spcPct val="0"/>
            </a:spcBef>
            <a:spcAft>
              <a:spcPct val="35000"/>
            </a:spcAft>
            <a:buNone/>
          </a:pPr>
          <a:r>
            <a:rPr lang="en-AU" sz="1800" kern="1200" baseline="30000" dirty="0">
              <a:solidFill>
                <a:schemeClr val="accent2">
                  <a:lumMod val="50000"/>
                </a:schemeClr>
              </a:solidFill>
            </a:rPr>
            <a:t>Main perpetrators were colleagues (50%) or immediate manager/supervisor (46%) and majority reported the person was within their work group (61%)</a:t>
          </a:r>
          <a:endParaRPr lang="en-US" sz="1800" kern="1200" dirty="0">
            <a:solidFill>
              <a:schemeClr val="accent2">
                <a:lumMod val="50000"/>
              </a:schemeClr>
            </a:solidFill>
          </a:endParaRPr>
        </a:p>
      </dsp:txBody>
      <dsp:txXfrm>
        <a:off x="4081786" y="419974"/>
        <a:ext cx="1952626" cy="1916634"/>
      </dsp:txXfrm>
    </dsp:sp>
    <dsp:sp modelId="{24DDACDC-C7E3-477E-A407-8C534258DE4B}">
      <dsp:nvSpPr>
        <dsp:cNvPr id="0" name=""/>
        <dsp:cNvSpPr/>
      </dsp:nvSpPr>
      <dsp:spPr>
        <a:xfrm>
          <a:off x="1533584" y="2760806"/>
          <a:ext cx="2159996" cy="2124004"/>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baseline="30000" dirty="0">
              <a:solidFill>
                <a:schemeClr val="accent2">
                  <a:lumMod val="50000"/>
                </a:schemeClr>
              </a:solidFill>
            </a:rPr>
            <a:t>When the harassment occurred most either pretended it didn't bother them (46%) or avoided the person/s by staying away from them (46%)</a:t>
          </a:r>
          <a:endParaRPr lang="en-US" sz="1800" kern="1200" dirty="0">
            <a:solidFill>
              <a:schemeClr val="accent2">
                <a:lumMod val="50000"/>
              </a:schemeClr>
            </a:solidFill>
          </a:endParaRPr>
        </a:p>
      </dsp:txBody>
      <dsp:txXfrm>
        <a:off x="1637269" y="2864491"/>
        <a:ext cx="1952626" cy="1916634"/>
      </dsp:txXfrm>
    </dsp:sp>
    <dsp:sp modelId="{00C5C90E-B64A-494A-9720-C84397F1B7A0}">
      <dsp:nvSpPr>
        <dsp:cNvPr id="0" name=""/>
        <dsp:cNvSpPr/>
      </dsp:nvSpPr>
      <dsp:spPr>
        <a:xfrm>
          <a:off x="3978101" y="2760806"/>
          <a:ext cx="2159996" cy="2124004"/>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baseline="30000" dirty="0">
              <a:solidFill>
                <a:schemeClr val="accent2">
                  <a:lumMod val="50000"/>
                </a:schemeClr>
              </a:solidFill>
            </a:rPr>
            <a:t>Reasons reported for not submitting a complaint were 'fear of negative consequences for my reputation’ (45%), 'event not serious enough’ (32%) or 'won't make a difference’ (36%)</a:t>
          </a:r>
          <a:endParaRPr lang="en-US" sz="1800" kern="1200" dirty="0">
            <a:solidFill>
              <a:schemeClr val="accent2">
                <a:lumMod val="50000"/>
              </a:schemeClr>
            </a:solidFill>
          </a:endParaRPr>
        </a:p>
      </dsp:txBody>
      <dsp:txXfrm>
        <a:off x="4081786" y="2864491"/>
        <a:ext cx="1952626" cy="19166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06F77-1239-4211-89CE-F1B2BEF7BCB0}">
      <dsp:nvSpPr>
        <dsp:cNvPr id="0" name=""/>
        <dsp:cNvSpPr/>
      </dsp:nvSpPr>
      <dsp:spPr>
        <a:xfrm>
          <a:off x="2734095" y="417393"/>
          <a:ext cx="1105665" cy="110587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6CA1916-44A4-4B0E-B4F9-EF03C3CAB232}">
      <dsp:nvSpPr>
        <dsp:cNvPr id="0" name=""/>
        <dsp:cNvSpPr/>
      </dsp:nvSpPr>
      <dsp:spPr>
        <a:xfrm>
          <a:off x="2770806" y="454262"/>
          <a:ext cx="1032242" cy="1032132"/>
        </a:xfrm>
        <a:prstGeom prst="ellipse">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solidFill>
                <a:schemeClr val="tx2">
                  <a:lumMod val="90000"/>
                  <a:lumOff val="10000"/>
                </a:schemeClr>
              </a:solidFill>
            </a:rPr>
            <a:t>1 self- described exited (0%)</a:t>
          </a:r>
        </a:p>
      </dsp:txBody>
      <dsp:txXfrm>
        <a:off x="2918372" y="601737"/>
        <a:ext cx="737110" cy="737182"/>
      </dsp:txXfrm>
    </dsp:sp>
    <dsp:sp modelId="{20A9E48A-4175-42D7-A09F-075B8A749D39}">
      <dsp:nvSpPr>
        <dsp:cNvPr id="0" name=""/>
        <dsp:cNvSpPr/>
      </dsp:nvSpPr>
      <dsp:spPr>
        <a:xfrm rot="2700000">
          <a:off x="1592689" y="418730"/>
          <a:ext cx="1103002" cy="1103002"/>
        </a:xfrm>
        <a:prstGeom prst="teardrop">
          <a:avLst>
            <a:gd name="adj" fmla="val 1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6CEEFF7-5A56-4280-9552-E789913EC0ED}">
      <dsp:nvSpPr>
        <dsp:cNvPr id="0" name=""/>
        <dsp:cNvSpPr/>
      </dsp:nvSpPr>
      <dsp:spPr>
        <a:xfrm>
          <a:off x="1628069" y="454262"/>
          <a:ext cx="1032242" cy="1032132"/>
        </a:xfrm>
        <a:prstGeom prst="ellipse">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a:solidFill>
                <a:schemeClr val="tx2">
                  <a:lumMod val="90000"/>
                  <a:lumOff val="10000"/>
                </a:schemeClr>
              </a:solidFill>
            </a:rPr>
            <a:t>71 men exited (44%)</a:t>
          </a:r>
          <a:endParaRPr lang="en-AU" sz="1200" kern="1200" dirty="0">
            <a:solidFill>
              <a:schemeClr val="tx2">
                <a:lumMod val="90000"/>
                <a:lumOff val="10000"/>
              </a:schemeClr>
            </a:solidFill>
          </a:endParaRPr>
        </a:p>
      </dsp:txBody>
      <dsp:txXfrm>
        <a:off x="1775635" y="601737"/>
        <a:ext cx="737110" cy="737182"/>
      </dsp:txXfrm>
    </dsp:sp>
    <dsp:sp modelId="{36203DB5-DE25-4BE9-A1F9-B47D33FE33CE}">
      <dsp:nvSpPr>
        <dsp:cNvPr id="0" name=""/>
        <dsp:cNvSpPr/>
      </dsp:nvSpPr>
      <dsp:spPr>
        <a:xfrm rot="2700000">
          <a:off x="449952" y="418730"/>
          <a:ext cx="1103002" cy="1103002"/>
        </a:xfrm>
        <a:prstGeom prst="teardrop">
          <a:avLst>
            <a:gd name="adj" fmla="val 1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40988C6-DEF3-48D6-8BD1-7E2476333465}">
      <dsp:nvSpPr>
        <dsp:cNvPr id="0" name=""/>
        <dsp:cNvSpPr/>
      </dsp:nvSpPr>
      <dsp:spPr>
        <a:xfrm>
          <a:off x="485332" y="454262"/>
          <a:ext cx="1032242" cy="1032132"/>
        </a:xfrm>
        <a:prstGeom prst="ellipse">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a:solidFill>
                <a:schemeClr val="tx2">
                  <a:lumMod val="90000"/>
                  <a:lumOff val="10000"/>
                </a:schemeClr>
              </a:solidFill>
            </a:rPr>
            <a:t>91 women exited (56%)</a:t>
          </a:r>
          <a:endParaRPr lang="en-AU" sz="1200" kern="1200" dirty="0">
            <a:solidFill>
              <a:schemeClr val="tx2">
                <a:lumMod val="90000"/>
                <a:lumOff val="10000"/>
              </a:schemeClr>
            </a:solidFill>
          </a:endParaRPr>
        </a:p>
      </dsp:txBody>
      <dsp:txXfrm>
        <a:off x="632898" y="601737"/>
        <a:ext cx="737110" cy="7371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111BC-65DF-4210-9438-FFE46150A8BC}">
      <dsp:nvSpPr>
        <dsp:cNvPr id="0" name=""/>
        <dsp:cNvSpPr/>
      </dsp:nvSpPr>
      <dsp:spPr>
        <a:xfrm>
          <a:off x="5507" y="0"/>
          <a:ext cx="1932723" cy="4579980"/>
        </a:xfrm>
        <a:prstGeom prst="roundRect">
          <a:avLst>
            <a:gd name="adj" fmla="val 10000"/>
          </a:avLst>
        </a:prstGeom>
        <a:solidFill>
          <a:srgbClr val="D6DBDC">
            <a:alpha val="80000"/>
          </a:srgbClr>
        </a:solidFill>
        <a:ln>
          <a:noFill/>
        </a:ln>
        <a:effectLst/>
      </dsp:spPr>
      <dsp:style>
        <a:lnRef idx="0">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dirty="0">
              <a:solidFill>
                <a:schemeClr val="accent2">
                  <a:lumMod val="50000"/>
                </a:schemeClr>
              </a:solidFill>
            </a:rPr>
            <a:t>Flexible Working Arrangement (FWA)</a:t>
          </a:r>
        </a:p>
      </dsp:txBody>
      <dsp:txXfrm>
        <a:off x="5507" y="0"/>
        <a:ext cx="1932723" cy="1373994"/>
      </dsp:txXfrm>
    </dsp:sp>
    <dsp:sp modelId="{3B56658E-B3FB-46FC-919F-99B1BDA09406}">
      <dsp:nvSpPr>
        <dsp:cNvPr id="0" name=""/>
        <dsp:cNvSpPr/>
      </dsp:nvSpPr>
      <dsp:spPr>
        <a:xfrm>
          <a:off x="198780" y="1375335"/>
          <a:ext cx="1546178" cy="1380926"/>
        </a:xfrm>
        <a:prstGeom prst="roundRect">
          <a:avLst>
            <a:gd name="adj" fmla="val 10000"/>
          </a:avLst>
        </a:prstGeom>
        <a:gradFill rotWithShape="0">
          <a:gsLst>
            <a:gs pos="0">
              <a:srgbClr val="BCCACC"/>
            </a:gs>
            <a:gs pos="50000">
              <a:srgbClr val="9AADB0"/>
            </a:gs>
            <a:gs pos="100000">
              <a:srgbClr val="6A888C"/>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baseline="30000" dirty="0">
              <a:solidFill>
                <a:schemeClr val="accent2">
                  <a:lumMod val="50000"/>
                </a:schemeClr>
              </a:solidFill>
            </a:rPr>
            <a:t>64 people in 2023 entered a FWA (down from 88 in 2021);</a:t>
          </a:r>
        </a:p>
        <a:p>
          <a:pPr marL="0" lvl="0" indent="0" algn="ctr" defTabSz="711200">
            <a:lnSpc>
              <a:spcPct val="90000"/>
            </a:lnSpc>
            <a:spcBef>
              <a:spcPct val="0"/>
            </a:spcBef>
            <a:spcAft>
              <a:spcPts val="0"/>
            </a:spcAft>
            <a:buNone/>
          </a:pPr>
          <a:r>
            <a:rPr lang="en-AU" sz="1600" kern="1200" baseline="30000" dirty="0">
              <a:solidFill>
                <a:schemeClr val="accent2">
                  <a:lumMod val="50000"/>
                </a:schemeClr>
              </a:solidFill>
            </a:rPr>
            <a:t> 69% women and 31% men</a:t>
          </a:r>
          <a:endParaRPr lang="en-AU" sz="1600" kern="1200" dirty="0">
            <a:solidFill>
              <a:schemeClr val="accent2">
                <a:lumMod val="50000"/>
              </a:schemeClr>
            </a:solidFill>
          </a:endParaRPr>
        </a:p>
      </dsp:txBody>
      <dsp:txXfrm>
        <a:off x="239226" y="1415781"/>
        <a:ext cx="1465286" cy="1300034"/>
      </dsp:txXfrm>
    </dsp:sp>
    <dsp:sp modelId="{10B05971-B1FD-405E-8380-FEEC1928B237}">
      <dsp:nvSpPr>
        <dsp:cNvPr id="0" name=""/>
        <dsp:cNvSpPr/>
      </dsp:nvSpPr>
      <dsp:spPr>
        <a:xfrm>
          <a:off x="198780" y="2968712"/>
          <a:ext cx="1546178" cy="1380926"/>
        </a:xfrm>
        <a:prstGeom prst="roundRect">
          <a:avLst>
            <a:gd name="adj" fmla="val 10000"/>
          </a:avLst>
        </a:prstGeom>
        <a:gradFill rotWithShape="0">
          <a:gsLst>
            <a:gs pos="0">
              <a:srgbClr val="BCCACC"/>
            </a:gs>
            <a:gs pos="50000">
              <a:srgbClr val="9AADB0"/>
            </a:gs>
            <a:gs pos="100000">
              <a:srgbClr val="6A888C"/>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AU" sz="1400" kern="1200" baseline="30000">
              <a:solidFill>
                <a:schemeClr val="accent2">
                  <a:lumMod val="50000"/>
                </a:schemeClr>
              </a:solidFill>
            </a:rPr>
            <a:t>Proportionally, 6% &amp; 7% of the total population of men and women, respectively had an FWA, demonstrating more equal uptake of FWA</a:t>
          </a:r>
          <a:endParaRPr lang="en-AU" sz="1400" kern="1200" dirty="0">
            <a:solidFill>
              <a:schemeClr val="accent2">
                <a:lumMod val="50000"/>
              </a:schemeClr>
            </a:solidFill>
          </a:endParaRPr>
        </a:p>
      </dsp:txBody>
      <dsp:txXfrm>
        <a:off x="239226" y="3009158"/>
        <a:ext cx="1465286" cy="1300034"/>
      </dsp:txXfrm>
    </dsp:sp>
    <dsp:sp modelId="{8C492AE1-127A-4B3D-8C2D-50ADB4F09233}">
      <dsp:nvSpPr>
        <dsp:cNvPr id="0" name=""/>
        <dsp:cNvSpPr/>
      </dsp:nvSpPr>
      <dsp:spPr>
        <a:xfrm>
          <a:off x="2083185" y="0"/>
          <a:ext cx="1932723" cy="4579980"/>
        </a:xfrm>
        <a:prstGeom prst="roundRect">
          <a:avLst>
            <a:gd name="adj" fmla="val 10000"/>
          </a:avLst>
        </a:prstGeom>
        <a:solidFill>
          <a:srgbClr val="D6DBDC">
            <a:alpha val="80000"/>
          </a:srgbClr>
        </a:solidFill>
        <a:ln>
          <a:noFill/>
        </a:ln>
        <a:effectLst/>
      </dsp:spPr>
      <dsp:style>
        <a:lnRef idx="0">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dirty="0">
              <a:solidFill>
                <a:schemeClr val="accent2">
                  <a:lumMod val="50000"/>
                </a:schemeClr>
              </a:solidFill>
            </a:rPr>
            <a:t>FWA - Employee Experience Survey Data 2023</a:t>
          </a:r>
        </a:p>
      </dsp:txBody>
      <dsp:txXfrm>
        <a:off x="2083185" y="0"/>
        <a:ext cx="1932723" cy="1373994"/>
      </dsp:txXfrm>
    </dsp:sp>
    <dsp:sp modelId="{2F82DC7A-1E9D-4271-9A48-5C44EB071585}">
      <dsp:nvSpPr>
        <dsp:cNvPr id="0" name=""/>
        <dsp:cNvSpPr/>
      </dsp:nvSpPr>
      <dsp:spPr>
        <a:xfrm>
          <a:off x="2276457" y="1375335"/>
          <a:ext cx="1546178" cy="1380926"/>
        </a:xfrm>
        <a:prstGeom prst="roundRect">
          <a:avLst>
            <a:gd name="adj" fmla="val 10000"/>
          </a:avLst>
        </a:prstGeom>
        <a:gradFill rotWithShape="0">
          <a:gsLst>
            <a:gs pos="0">
              <a:srgbClr val="BCCACC"/>
            </a:gs>
            <a:gs pos="50000">
              <a:srgbClr val="9AADB0"/>
            </a:gs>
            <a:gs pos="100000">
              <a:srgbClr val="6A888C"/>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AU" sz="1300" kern="1200" baseline="30000">
              <a:solidFill>
                <a:schemeClr val="accent2">
                  <a:lumMod val="50000"/>
                </a:schemeClr>
              </a:solidFill>
            </a:rPr>
            <a:t>79% of respondents feel supported by their manager to work flexibly and 76% are confident that if they requested a FWA it would be given due consideration</a:t>
          </a:r>
          <a:endParaRPr lang="en-AU" sz="1300" kern="1200" dirty="0">
            <a:solidFill>
              <a:schemeClr val="accent2">
                <a:lumMod val="50000"/>
              </a:schemeClr>
            </a:solidFill>
          </a:endParaRPr>
        </a:p>
      </dsp:txBody>
      <dsp:txXfrm>
        <a:off x="2316903" y="1415781"/>
        <a:ext cx="1465286" cy="1300034"/>
      </dsp:txXfrm>
    </dsp:sp>
    <dsp:sp modelId="{C624CCDD-BFEC-433E-AAFE-B703FBA9D85D}">
      <dsp:nvSpPr>
        <dsp:cNvPr id="0" name=""/>
        <dsp:cNvSpPr/>
      </dsp:nvSpPr>
      <dsp:spPr>
        <a:xfrm>
          <a:off x="2276457" y="2968712"/>
          <a:ext cx="1546178" cy="1380926"/>
        </a:xfrm>
        <a:prstGeom prst="roundRect">
          <a:avLst>
            <a:gd name="adj" fmla="val 10000"/>
          </a:avLst>
        </a:prstGeom>
        <a:gradFill rotWithShape="0">
          <a:gsLst>
            <a:gs pos="0">
              <a:srgbClr val="BCCACC"/>
            </a:gs>
            <a:gs pos="50000">
              <a:srgbClr val="9AADB0"/>
            </a:gs>
            <a:gs pos="100000">
              <a:srgbClr val="6A888C"/>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baseline="30000" dirty="0">
              <a:solidFill>
                <a:schemeClr val="accent2">
                  <a:lumMod val="50000"/>
                </a:schemeClr>
              </a:solidFill>
            </a:rPr>
            <a:t> FWA usage according to the survey remains steady, 70% uptake by women and 30% by men</a:t>
          </a:r>
          <a:endParaRPr lang="en-AU" sz="1600" kern="1200" dirty="0">
            <a:solidFill>
              <a:schemeClr val="accent2">
                <a:lumMod val="50000"/>
              </a:schemeClr>
            </a:solidFill>
          </a:endParaRPr>
        </a:p>
      </dsp:txBody>
      <dsp:txXfrm>
        <a:off x="2316903" y="3009158"/>
        <a:ext cx="1465286" cy="1300034"/>
      </dsp:txXfrm>
    </dsp:sp>
    <dsp:sp modelId="{C5A29530-BD15-443B-BF58-F47690804CC2}">
      <dsp:nvSpPr>
        <dsp:cNvPr id="0" name=""/>
        <dsp:cNvSpPr/>
      </dsp:nvSpPr>
      <dsp:spPr>
        <a:xfrm>
          <a:off x="4160862" y="0"/>
          <a:ext cx="1932723" cy="4579980"/>
        </a:xfrm>
        <a:prstGeom prst="roundRect">
          <a:avLst>
            <a:gd name="adj" fmla="val 10000"/>
          </a:avLst>
        </a:prstGeom>
        <a:solidFill>
          <a:srgbClr val="D6DBDC">
            <a:alpha val="80000"/>
          </a:srgbClr>
        </a:solidFill>
        <a:ln>
          <a:noFill/>
        </a:ln>
        <a:effectLst/>
      </dsp:spPr>
      <dsp:style>
        <a:lnRef idx="0">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a:solidFill>
                <a:schemeClr val="accent2">
                  <a:lumMod val="50000"/>
                </a:schemeClr>
              </a:solidFill>
            </a:rPr>
            <a:t>Parental Leave</a:t>
          </a:r>
          <a:endParaRPr lang="en-AU" sz="1400" b="1" kern="1200" dirty="0">
            <a:solidFill>
              <a:schemeClr val="accent2">
                <a:lumMod val="50000"/>
              </a:schemeClr>
            </a:solidFill>
          </a:endParaRPr>
        </a:p>
      </dsp:txBody>
      <dsp:txXfrm>
        <a:off x="4160862" y="0"/>
        <a:ext cx="1932723" cy="1373994"/>
      </dsp:txXfrm>
    </dsp:sp>
    <dsp:sp modelId="{F386C21A-6227-40BC-BBE7-D0A2D8D754B7}">
      <dsp:nvSpPr>
        <dsp:cNvPr id="0" name=""/>
        <dsp:cNvSpPr/>
      </dsp:nvSpPr>
      <dsp:spPr>
        <a:xfrm>
          <a:off x="4354134" y="1375335"/>
          <a:ext cx="1546178" cy="1380926"/>
        </a:xfrm>
        <a:prstGeom prst="roundRect">
          <a:avLst>
            <a:gd name="adj" fmla="val 10000"/>
          </a:avLst>
        </a:prstGeom>
        <a:gradFill rotWithShape="0">
          <a:gsLst>
            <a:gs pos="0">
              <a:srgbClr val="BCCACC"/>
            </a:gs>
            <a:gs pos="50000">
              <a:srgbClr val="9AADB0"/>
            </a:gs>
            <a:gs pos="100000">
              <a:srgbClr val="6A888C"/>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AU" sz="1400" kern="1200" baseline="30000">
              <a:solidFill>
                <a:schemeClr val="accent2">
                  <a:lumMod val="50000"/>
                </a:schemeClr>
              </a:solidFill>
            </a:rPr>
            <a:t>Positive shift in the average number of weeks of parental leave taken, women decreased (111.5 to 22.7 weeks) and men increased (5.3 to 6.4 weeks) </a:t>
          </a:r>
          <a:endParaRPr lang="en-AU" sz="1400" kern="1200" dirty="0">
            <a:solidFill>
              <a:schemeClr val="accent2">
                <a:lumMod val="50000"/>
              </a:schemeClr>
            </a:solidFill>
          </a:endParaRPr>
        </a:p>
      </dsp:txBody>
      <dsp:txXfrm>
        <a:off x="4394580" y="1415781"/>
        <a:ext cx="1465286" cy="1300034"/>
      </dsp:txXfrm>
    </dsp:sp>
    <dsp:sp modelId="{17BDD6F7-E9F5-4952-AE4A-929F8E322B40}">
      <dsp:nvSpPr>
        <dsp:cNvPr id="0" name=""/>
        <dsp:cNvSpPr/>
      </dsp:nvSpPr>
      <dsp:spPr>
        <a:xfrm>
          <a:off x="4354134" y="2968712"/>
          <a:ext cx="1546178" cy="1380926"/>
        </a:xfrm>
        <a:prstGeom prst="roundRect">
          <a:avLst>
            <a:gd name="adj" fmla="val 10000"/>
          </a:avLst>
        </a:prstGeom>
        <a:gradFill rotWithShape="0">
          <a:gsLst>
            <a:gs pos="0">
              <a:srgbClr val="BCCACC"/>
            </a:gs>
            <a:gs pos="50000">
              <a:srgbClr val="9AADB0"/>
            </a:gs>
            <a:gs pos="100000">
              <a:srgbClr val="6A888C"/>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AU" sz="1300" kern="1200" baseline="30000">
              <a:solidFill>
                <a:schemeClr val="accent2">
                  <a:lumMod val="50000"/>
                </a:schemeClr>
              </a:solidFill>
            </a:rPr>
            <a:t>Proportionally, women are represented 2.5 times more than men, i.e. 4% of the total population of men and 10% of the total population of women used parental leave in 2023. </a:t>
          </a:r>
          <a:endParaRPr lang="en-AU" sz="1300" kern="1200" dirty="0">
            <a:solidFill>
              <a:schemeClr val="accent2">
                <a:lumMod val="50000"/>
              </a:schemeClr>
            </a:solidFill>
          </a:endParaRPr>
        </a:p>
      </dsp:txBody>
      <dsp:txXfrm>
        <a:off x="4394580" y="3009158"/>
        <a:ext cx="1465286" cy="1300034"/>
      </dsp:txXfrm>
    </dsp:sp>
    <dsp:sp modelId="{0483872A-9039-49C9-A3D8-BD33B92FB643}">
      <dsp:nvSpPr>
        <dsp:cNvPr id="0" name=""/>
        <dsp:cNvSpPr/>
      </dsp:nvSpPr>
      <dsp:spPr>
        <a:xfrm>
          <a:off x="6238539" y="0"/>
          <a:ext cx="1932723" cy="4579980"/>
        </a:xfrm>
        <a:prstGeom prst="roundRect">
          <a:avLst>
            <a:gd name="adj" fmla="val 10000"/>
          </a:avLst>
        </a:prstGeom>
        <a:solidFill>
          <a:srgbClr val="D6DBDC">
            <a:alpha val="80000"/>
          </a:srgbClr>
        </a:solidFill>
        <a:ln>
          <a:noFill/>
        </a:ln>
        <a:effectLst/>
      </dsp:spPr>
      <dsp:style>
        <a:lnRef idx="0">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a:solidFill>
                <a:schemeClr val="accent2">
                  <a:lumMod val="50000"/>
                </a:schemeClr>
              </a:solidFill>
            </a:rPr>
            <a:t>Carer’s Leave</a:t>
          </a:r>
          <a:endParaRPr lang="en-AU" sz="1400" b="1" kern="1200" dirty="0">
            <a:solidFill>
              <a:schemeClr val="accent2">
                <a:lumMod val="50000"/>
              </a:schemeClr>
            </a:solidFill>
          </a:endParaRPr>
        </a:p>
      </dsp:txBody>
      <dsp:txXfrm>
        <a:off x="6238539" y="0"/>
        <a:ext cx="1932723" cy="1373994"/>
      </dsp:txXfrm>
    </dsp:sp>
    <dsp:sp modelId="{FF941F99-17E6-4F0E-AA72-EEC79C7439D3}">
      <dsp:nvSpPr>
        <dsp:cNvPr id="0" name=""/>
        <dsp:cNvSpPr/>
      </dsp:nvSpPr>
      <dsp:spPr>
        <a:xfrm>
          <a:off x="6431812" y="1375335"/>
          <a:ext cx="1546178" cy="1380926"/>
        </a:xfrm>
        <a:prstGeom prst="roundRect">
          <a:avLst>
            <a:gd name="adj" fmla="val 10000"/>
          </a:avLst>
        </a:prstGeom>
        <a:gradFill rotWithShape="0">
          <a:gsLst>
            <a:gs pos="0">
              <a:srgbClr val="BCCACC"/>
            </a:gs>
            <a:gs pos="50000">
              <a:srgbClr val="9AADB0"/>
            </a:gs>
            <a:gs pos="100000">
              <a:srgbClr val="6A888C"/>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AU" sz="1400" kern="1200" baseline="30000" dirty="0">
              <a:solidFill>
                <a:schemeClr val="accent2">
                  <a:lumMod val="50000"/>
                </a:schemeClr>
              </a:solidFill>
            </a:rPr>
            <a:t>Use of carer’s leave remained similar, 98 people (92; 2021), of those 79% were women, 20% were men, and 1% self-described gender. </a:t>
          </a:r>
          <a:endParaRPr lang="en-AU" sz="1400" kern="1200" dirty="0">
            <a:solidFill>
              <a:schemeClr val="accent2">
                <a:lumMod val="50000"/>
              </a:schemeClr>
            </a:solidFill>
          </a:endParaRPr>
        </a:p>
      </dsp:txBody>
      <dsp:txXfrm>
        <a:off x="6472258" y="1415781"/>
        <a:ext cx="1465286" cy="1300034"/>
      </dsp:txXfrm>
    </dsp:sp>
    <dsp:sp modelId="{D3BEF04C-D4AB-43AE-A0DB-FE6D3A508E1E}">
      <dsp:nvSpPr>
        <dsp:cNvPr id="0" name=""/>
        <dsp:cNvSpPr/>
      </dsp:nvSpPr>
      <dsp:spPr>
        <a:xfrm>
          <a:off x="6431812" y="2968712"/>
          <a:ext cx="1546178" cy="1380926"/>
        </a:xfrm>
        <a:prstGeom prst="roundRect">
          <a:avLst>
            <a:gd name="adj" fmla="val 10000"/>
          </a:avLst>
        </a:prstGeom>
        <a:gradFill rotWithShape="0">
          <a:gsLst>
            <a:gs pos="0">
              <a:srgbClr val="BCCACC"/>
            </a:gs>
            <a:gs pos="50000">
              <a:srgbClr val="9AADB0"/>
            </a:gs>
            <a:gs pos="100000">
              <a:srgbClr val="6A888C"/>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baseline="30000">
              <a:solidFill>
                <a:schemeClr val="accent2">
                  <a:lumMod val="50000"/>
                </a:schemeClr>
              </a:solidFill>
            </a:rPr>
            <a:t>Greatest utilisation of carer's leave by women, and in particular women working part-time</a:t>
          </a:r>
          <a:endParaRPr lang="en-AU" sz="1600" kern="1200" dirty="0">
            <a:solidFill>
              <a:schemeClr val="accent2">
                <a:lumMod val="50000"/>
              </a:schemeClr>
            </a:solidFill>
          </a:endParaRPr>
        </a:p>
      </dsp:txBody>
      <dsp:txXfrm>
        <a:off x="6472258" y="3009158"/>
        <a:ext cx="1465286" cy="1300034"/>
      </dsp:txXfrm>
    </dsp:sp>
    <dsp:sp modelId="{D8CDB79F-F79C-47C7-95D7-7E150147B03C}">
      <dsp:nvSpPr>
        <dsp:cNvPr id="0" name=""/>
        <dsp:cNvSpPr/>
      </dsp:nvSpPr>
      <dsp:spPr>
        <a:xfrm>
          <a:off x="8316217" y="0"/>
          <a:ext cx="1932723" cy="4579980"/>
        </a:xfrm>
        <a:prstGeom prst="roundRect">
          <a:avLst>
            <a:gd name="adj" fmla="val 10000"/>
          </a:avLst>
        </a:prstGeom>
        <a:solidFill>
          <a:srgbClr val="D6DBDC">
            <a:alpha val="80000"/>
          </a:srgbClr>
        </a:solidFill>
        <a:ln>
          <a:noFill/>
        </a:ln>
        <a:effectLst/>
      </dsp:spPr>
      <dsp:style>
        <a:lnRef idx="0">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dirty="0">
              <a:solidFill>
                <a:schemeClr val="accent2">
                  <a:lumMod val="50000"/>
                </a:schemeClr>
              </a:solidFill>
            </a:rPr>
            <a:t>Family Violence (FV) Leave</a:t>
          </a:r>
        </a:p>
      </dsp:txBody>
      <dsp:txXfrm>
        <a:off x="8316217" y="0"/>
        <a:ext cx="1932723" cy="1373994"/>
      </dsp:txXfrm>
    </dsp:sp>
    <dsp:sp modelId="{E32265C6-3681-4D4F-B2DC-B297E8D92D76}">
      <dsp:nvSpPr>
        <dsp:cNvPr id="0" name=""/>
        <dsp:cNvSpPr/>
      </dsp:nvSpPr>
      <dsp:spPr>
        <a:xfrm>
          <a:off x="8509489" y="1375335"/>
          <a:ext cx="1546178" cy="1380926"/>
        </a:xfrm>
        <a:prstGeom prst="roundRect">
          <a:avLst>
            <a:gd name="adj" fmla="val 10000"/>
          </a:avLst>
        </a:prstGeom>
        <a:gradFill rotWithShape="0">
          <a:gsLst>
            <a:gs pos="0">
              <a:srgbClr val="BCCACC"/>
            </a:gs>
            <a:gs pos="50000">
              <a:srgbClr val="9AADB0"/>
            </a:gs>
            <a:gs pos="100000">
              <a:srgbClr val="6A888C"/>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AU" sz="1600" kern="1200" baseline="30000" dirty="0">
              <a:solidFill>
                <a:schemeClr val="accent2">
                  <a:lumMod val="50000"/>
                </a:schemeClr>
              </a:solidFill>
            </a:rPr>
            <a:t>7 employees used family violence leave (5; 2021), majority taken by women (86%) </a:t>
          </a:r>
          <a:endParaRPr lang="en-AU" sz="1600" kern="1200" dirty="0">
            <a:solidFill>
              <a:schemeClr val="accent2">
                <a:lumMod val="50000"/>
              </a:schemeClr>
            </a:solidFill>
          </a:endParaRPr>
        </a:p>
      </dsp:txBody>
      <dsp:txXfrm>
        <a:off x="8549935" y="1415781"/>
        <a:ext cx="1465286" cy="1300034"/>
      </dsp:txXfrm>
    </dsp:sp>
    <dsp:sp modelId="{E93FF65D-7964-4982-B6F5-30E36CAB8D1B}">
      <dsp:nvSpPr>
        <dsp:cNvPr id="0" name=""/>
        <dsp:cNvSpPr/>
      </dsp:nvSpPr>
      <dsp:spPr>
        <a:xfrm>
          <a:off x="8509489" y="2968712"/>
          <a:ext cx="1546178" cy="1380926"/>
        </a:xfrm>
        <a:prstGeom prst="roundRect">
          <a:avLst>
            <a:gd name="adj" fmla="val 10000"/>
          </a:avLst>
        </a:prstGeom>
        <a:gradFill rotWithShape="0">
          <a:gsLst>
            <a:gs pos="0">
              <a:srgbClr val="BCCACC"/>
            </a:gs>
            <a:gs pos="50000">
              <a:srgbClr val="9AADB0"/>
            </a:gs>
            <a:gs pos="100000">
              <a:srgbClr val="6A888C"/>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AU" sz="1400" kern="1200" baseline="30000" dirty="0">
              <a:solidFill>
                <a:schemeClr val="accent2">
                  <a:lumMod val="50000"/>
                </a:schemeClr>
              </a:solidFill>
            </a:rPr>
            <a:t>Majority (86%) of survey respondents reported Council would support them if they needed to take family violence leave.</a:t>
          </a:r>
          <a:endParaRPr lang="en-AU" sz="1400" kern="1200" dirty="0">
            <a:solidFill>
              <a:schemeClr val="accent2">
                <a:lumMod val="50000"/>
              </a:schemeClr>
            </a:solidFill>
          </a:endParaRPr>
        </a:p>
      </dsp:txBody>
      <dsp:txXfrm>
        <a:off x="8549935" y="3009158"/>
        <a:ext cx="1465286" cy="1300034"/>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EABE1F-1F54-418A-BBC1-B8E0297EB924}" type="datetimeFigureOut">
              <a:rPr lang="en-AU" smtClean="0"/>
              <a:t>10/10/2024</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AE0E53-5D0C-441A-B681-F275C5F7BD31}" type="slidenum">
              <a:rPr lang="en-AU" smtClean="0"/>
              <a:t>‹#›</a:t>
            </a:fld>
            <a:endParaRPr lang="en-AU"/>
          </a:p>
        </p:txBody>
      </p:sp>
    </p:spTree>
    <p:extLst>
      <p:ext uri="{BB962C8B-B14F-4D97-AF65-F5344CB8AC3E}">
        <p14:creationId xmlns:p14="http://schemas.microsoft.com/office/powerpoint/2010/main" val="3793833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30C903-40DF-D747-9DB1-FA9ED42F1784}"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EAA450-68EF-284E-B019-CDEC11D39FC8}" type="slidenum">
              <a:rPr lang="en-US" smtClean="0"/>
              <a:t>‹#›</a:t>
            </a:fld>
            <a:endParaRPr lang="en-US"/>
          </a:p>
        </p:txBody>
      </p:sp>
    </p:spTree>
    <p:extLst>
      <p:ext uri="{BB962C8B-B14F-4D97-AF65-F5344CB8AC3E}">
        <p14:creationId xmlns:p14="http://schemas.microsoft.com/office/powerpoint/2010/main" val="1020321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EAA450-68EF-284E-B019-CDEC11D39FC8}" type="slidenum">
              <a:rPr lang="en-US" smtClean="0"/>
              <a:t>1</a:t>
            </a:fld>
            <a:endParaRPr lang="en-US"/>
          </a:p>
        </p:txBody>
      </p:sp>
    </p:spTree>
    <p:extLst>
      <p:ext uri="{BB962C8B-B14F-4D97-AF65-F5344CB8AC3E}">
        <p14:creationId xmlns:p14="http://schemas.microsoft.com/office/powerpoint/2010/main" val="274135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EAA450-68EF-284E-B019-CDEC11D39FC8}" type="slidenum">
              <a:rPr lang="en-US" smtClean="0"/>
              <a:t>11</a:t>
            </a:fld>
            <a:endParaRPr lang="en-US"/>
          </a:p>
        </p:txBody>
      </p:sp>
    </p:spTree>
    <p:extLst>
      <p:ext uri="{BB962C8B-B14F-4D97-AF65-F5344CB8AC3E}">
        <p14:creationId xmlns:p14="http://schemas.microsoft.com/office/powerpoint/2010/main" val="4040974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EAA450-68EF-284E-B019-CDEC11D39FC8}" type="slidenum">
              <a:rPr lang="en-US" smtClean="0"/>
              <a:t>12</a:t>
            </a:fld>
            <a:endParaRPr lang="en-US"/>
          </a:p>
        </p:txBody>
      </p:sp>
    </p:spTree>
    <p:extLst>
      <p:ext uri="{BB962C8B-B14F-4D97-AF65-F5344CB8AC3E}">
        <p14:creationId xmlns:p14="http://schemas.microsoft.com/office/powerpoint/2010/main" val="2961305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p:txBody>
      </p:sp>
      <p:sp>
        <p:nvSpPr>
          <p:cNvPr id="4" name="Slide Number Placeholder 3"/>
          <p:cNvSpPr>
            <a:spLocks noGrp="1"/>
          </p:cNvSpPr>
          <p:nvPr>
            <p:ph type="sldNum" sz="quarter" idx="10"/>
          </p:nvPr>
        </p:nvSpPr>
        <p:spPr/>
        <p:txBody>
          <a:bodyPr/>
          <a:lstStyle/>
          <a:p>
            <a:fld id="{84EAA450-68EF-284E-B019-CDEC11D39FC8}" type="slidenum">
              <a:rPr lang="en-US" smtClean="0"/>
              <a:t>13</a:t>
            </a:fld>
            <a:endParaRPr lang="en-US"/>
          </a:p>
        </p:txBody>
      </p:sp>
    </p:spTree>
    <p:extLst>
      <p:ext uri="{BB962C8B-B14F-4D97-AF65-F5344CB8AC3E}">
        <p14:creationId xmlns:p14="http://schemas.microsoft.com/office/powerpoint/2010/main" val="2871559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p:txBody>
      </p:sp>
      <p:sp>
        <p:nvSpPr>
          <p:cNvPr id="4" name="Slide Number Placeholder 3"/>
          <p:cNvSpPr>
            <a:spLocks noGrp="1"/>
          </p:cNvSpPr>
          <p:nvPr>
            <p:ph type="sldNum" sz="quarter" idx="10"/>
          </p:nvPr>
        </p:nvSpPr>
        <p:spPr/>
        <p:txBody>
          <a:bodyPr/>
          <a:lstStyle/>
          <a:p>
            <a:fld id="{84EAA450-68EF-284E-B019-CDEC11D39FC8}" type="slidenum">
              <a:rPr lang="en-US" smtClean="0"/>
              <a:t>14</a:t>
            </a:fld>
            <a:endParaRPr lang="en-US"/>
          </a:p>
        </p:txBody>
      </p:sp>
    </p:spTree>
    <p:extLst>
      <p:ext uri="{BB962C8B-B14F-4D97-AF65-F5344CB8AC3E}">
        <p14:creationId xmlns:p14="http://schemas.microsoft.com/office/powerpoint/2010/main" val="3387628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10"/>
          </p:nvPr>
        </p:nvSpPr>
        <p:spPr/>
        <p:txBody>
          <a:bodyPr/>
          <a:lstStyle/>
          <a:p>
            <a:fld id="{84EAA450-68EF-284E-B019-CDEC11D39FC8}" type="slidenum">
              <a:rPr lang="en-US" smtClean="0"/>
              <a:t>15</a:t>
            </a:fld>
            <a:endParaRPr lang="en-US"/>
          </a:p>
        </p:txBody>
      </p:sp>
    </p:spTree>
    <p:extLst>
      <p:ext uri="{BB962C8B-B14F-4D97-AF65-F5344CB8AC3E}">
        <p14:creationId xmlns:p14="http://schemas.microsoft.com/office/powerpoint/2010/main" val="585513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EAA450-68EF-284E-B019-CDEC11D39FC8}" type="slidenum">
              <a:rPr lang="en-US" smtClean="0"/>
              <a:t>16</a:t>
            </a:fld>
            <a:endParaRPr lang="en-US"/>
          </a:p>
        </p:txBody>
      </p:sp>
    </p:spTree>
    <p:extLst>
      <p:ext uri="{BB962C8B-B14F-4D97-AF65-F5344CB8AC3E}">
        <p14:creationId xmlns:p14="http://schemas.microsoft.com/office/powerpoint/2010/main" val="2896331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EAA450-68EF-284E-B019-CDEC11D39FC8}" type="slidenum">
              <a:rPr lang="en-US" smtClean="0"/>
              <a:t>17</a:t>
            </a:fld>
            <a:endParaRPr lang="en-US"/>
          </a:p>
        </p:txBody>
      </p:sp>
    </p:spTree>
    <p:extLst>
      <p:ext uri="{BB962C8B-B14F-4D97-AF65-F5344CB8AC3E}">
        <p14:creationId xmlns:p14="http://schemas.microsoft.com/office/powerpoint/2010/main" val="891662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EAA450-68EF-284E-B019-CDEC11D39FC8}" type="slidenum">
              <a:rPr lang="en-US" smtClean="0"/>
              <a:t>18</a:t>
            </a:fld>
            <a:endParaRPr lang="en-US"/>
          </a:p>
        </p:txBody>
      </p:sp>
    </p:spTree>
    <p:extLst>
      <p:ext uri="{BB962C8B-B14F-4D97-AF65-F5344CB8AC3E}">
        <p14:creationId xmlns:p14="http://schemas.microsoft.com/office/powerpoint/2010/main" val="3961479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EAA450-68EF-284E-B019-CDEC11D39FC8}" type="slidenum">
              <a:rPr lang="en-US" smtClean="0"/>
              <a:t>19</a:t>
            </a:fld>
            <a:endParaRPr lang="en-US"/>
          </a:p>
        </p:txBody>
      </p:sp>
    </p:spTree>
    <p:extLst>
      <p:ext uri="{BB962C8B-B14F-4D97-AF65-F5344CB8AC3E}">
        <p14:creationId xmlns:p14="http://schemas.microsoft.com/office/powerpoint/2010/main" val="2908961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a:t>
            </a:r>
          </a:p>
        </p:txBody>
      </p:sp>
      <p:sp>
        <p:nvSpPr>
          <p:cNvPr id="4" name="Slide Number Placeholder 3"/>
          <p:cNvSpPr>
            <a:spLocks noGrp="1"/>
          </p:cNvSpPr>
          <p:nvPr>
            <p:ph type="sldNum" sz="quarter" idx="10"/>
          </p:nvPr>
        </p:nvSpPr>
        <p:spPr/>
        <p:txBody>
          <a:bodyPr/>
          <a:lstStyle/>
          <a:p>
            <a:fld id="{84EAA450-68EF-284E-B019-CDEC11D39FC8}" type="slidenum">
              <a:rPr lang="en-US" smtClean="0"/>
              <a:t>20</a:t>
            </a:fld>
            <a:endParaRPr lang="en-US"/>
          </a:p>
        </p:txBody>
      </p:sp>
    </p:spTree>
    <p:extLst>
      <p:ext uri="{BB962C8B-B14F-4D97-AF65-F5344CB8AC3E}">
        <p14:creationId xmlns:p14="http://schemas.microsoft.com/office/powerpoint/2010/main" val="168516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10"/>
          </p:nvPr>
        </p:nvSpPr>
        <p:spPr/>
        <p:txBody>
          <a:bodyPr/>
          <a:lstStyle/>
          <a:p>
            <a:fld id="{84EAA450-68EF-284E-B019-CDEC11D39FC8}" type="slidenum">
              <a:rPr lang="en-US" smtClean="0"/>
              <a:t>3</a:t>
            </a:fld>
            <a:endParaRPr lang="en-US"/>
          </a:p>
        </p:txBody>
      </p:sp>
    </p:spTree>
    <p:extLst>
      <p:ext uri="{BB962C8B-B14F-4D97-AF65-F5344CB8AC3E}">
        <p14:creationId xmlns:p14="http://schemas.microsoft.com/office/powerpoint/2010/main" val="85044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EAA450-68EF-284E-B019-CDEC11D39FC8}" type="slidenum">
              <a:rPr lang="en-US" smtClean="0"/>
              <a:t>4</a:t>
            </a:fld>
            <a:endParaRPr lang="en-US"/>
          </a:p>
        </p:txBody>
      </p:sp>
    </p:spTree>
    <p:extLst>
      <p:ext uri="{BB962C8B-B14F-4D97-AF65-F5344CB8AC3E}">
        <p14:creationId xmlns:p14="http://schemas.microsoft.com/office/powerpoint/2010/main" val="4116664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EAA450-68EF-284E-B019-CDEC11D39FC8}" type="slidenum">
              <a:rPr lang="en-US" smtClean="0"/>
              <a:t>5</a:t>
            </a:fld>
            <a:endParaRPr lang="en-US"/>
          </a:p>
        </p:txBody>
      </p:sp>
    </p:spTree>
    <p:extLst>
      <p:ext uri="{BB962C8B-B14F-4D97-AF65-F5344CB8AC3E}">
        <p14:creationId xmlns:p14="http://schemas.microsoft.com/office/powerpoint/2010/main" val="3031942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EAA450-68EF-284E-B019-CDEC11D39FC8}" type="slidenum">
              <a:rPr lang="en-US" smtClean="0"/>
              <a:t>6</a:t>
            </a:fld>
            <a:endParaRPr lang="en-US"/>
          </a:p>
        </p:txBody>
      </p:sp>
    </p:spTree>
    <p:extLst>
      <p:ext uri="{BB962C8B-B14F-4D97-AF65-F5344CB8AC3E}">
        <p14:creationId xmlns:p14="http://schemas.microsoft.com/office/powerpoint/2010/main" val="4055522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EAA450-68EF-284E-B019-CDEC11D39FC8}" type="slidenum">
              <a:rPr lang="en-US" smtClean="0"/>
              <a:t>7</a:t>
            </a:fld>
            <a:endParaRPr lang="en-US"/>
          </a:p>
        </p:txBody>
      </p:sp>
    </p:spTree>
    <p:extLst>
      <p:ext uri="{BB962C8B-B14F-4D97-AF65-F5344CB8AC3E}">
        <p14:creationId xmlns:p14="http://schemas.microsoft.com/office/powerpoint/2010/main" val="1319264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EAA450-68EF-284E-B019-CDEC11D39FC8}" type="slidenum">
              <a:rPr lang="en-US" smtClean="0"/>
              <a:t>8</a:t>
            </a:fld>
            <a:endParaRPr lang="en-US"/>
          </a:p>
        </p:txBody>
      </p:sp>
    </p:spTree>
    <p:extLst>
      <p:ext uri="{BB962C8B-B14F-4D97-AF65-F5344CB8AC3E}">
        <p14:creationId xmlns:p14="http://schemas.microsoft.com/office/powerpoint/2010/main" val="2370372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EAA450-68EF-284E-B019-CDEC11D39FC8}" type="slidenum">
              <a:rPr lang="en-US" smtClean="0"/>
              <a:t>9</a:t>
            </a:fld>
            <a:endParaRPr lang="en-US"/>
          </a:p>
        </p:txBody>
      </p:sp>
    </p:spTree>
    <p:extLst>
      <p:ext uri="{BB962C8B-B14F-4D97-AF65-F5344CB8AC3E}">
        <p14:creationId xmlns:p14="http://schemas.microsoft.com/office/powerpoint/2010/main" val="3162281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EAA450-68EF-284E-B019-CDEC11D39FC8}" type="slidenum">
              <a:rPr lang="en-US" smtClean="0"/>
              <a:t>10</a:t>
            </a:fld>
            <a:endParaRPr lang="en-US"/>
          </a:p>
        </p:txBody>
      </p:sp>
    </p:spTree>
    <p:extLst>
      <p:ext uri="{BB962C8B-B14F-4D97-AF65-F5344CB8AC3E}">
        <p14:creationId xmlns:p14="http://schemas.microsoft.com/office/powerpoint/2010/main" val="2966179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3A43A38A-1A8E-4F7E-8E28-0F94D6408A7C}" type="datetime1">
              <a:rPr lang="en-AU" smtClean="0"/>
              <a:t>10/10/2024</a:t>
            </a:fld>
            <a:endParaRPr lang="en-AU"/>
          </a:p>
        </p:txBody>
      </p:sp>
      <p:sp>
        <p:nvSpPr>
          <p:cNvPr id="5" name="Footer Placeholder 4"/>
          <p:cNvSpPr>
            <a:spLocks noGrp="1"/>
          </p:cNvSpPr>
          <p:nvPr>
            <p:ph type="ftr" sz="quarter" idx="11"/>
          </p:nvPr>
        </p:nvSpPr>
        <p:spPr/>
        <p:txBody>
          <a:bodyPr/>
          <a:lstStyle/>
          <a:p>
            <a:r>
              <a:rPr lang="en-AU"/>
              <a:t>Frankston City Council</a:t>
            </a:r>
          </a:p>
        </p:txBody>
      </p:sp>
      <p:sp>
        <p:nvSpPr>
          <p:cNvPr id="6" name="Slide Number Placeholder 5"/>
          <p:cNvSpPr>
            <a:spLocks noGrp="1"/>
          </p:cNvSpPr>
          <p:nvPr>
            <p:ph type="sldNum" sz="quarter" idx="12"/>
          </p:nvPr>
        </p:nvSpPr>
        <p:spPr/>
        <p:txBody>
          <a:bodyPr/>
          <a:lstStyle/>
          <a:p>
            <a:fld id="{57282194-5B94-4AF9-B146-FC073322B087}" type="slidenum">
              <a:rPr lang="en-AU" smtClean="0"/>
              <a:t>‹#›</a:t>
            </a:fld>
            <a:endParaRPr lang="en-AU"/>
          </a:p>
        </p:txBody>
      </p:sp>
    </p:spTree>
    <p:extLst>
      <p:ext uri="{BB962C8B-B14F-4D97-AF65-F5344CB8AC3E}">
        <p14:creationId xmlns:p14="http://schemas.microsoft.com/office/powerpoint/2010/main" val="2049671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7D9AB3E-A685-4E69-9D30-D130E59121B8}" type="datetime1">
              <a:rPr lang="en-AU" smtClean="0"/>
              <a:t>10/10/2024</a:t>
            </a:fld>
            <a:endParaRPr lang="en-AU"/>
          </a:p>
        </p:txBody>
      </p:sp>
      <p:sp>
        <p:nvSpPr>
          <p:cNvPr id="5" name="Footer Placeholder 4"/>
          <p:cNvSpPr>
            <a:spLocks noGrp="1"/>
          </p:cNvSpPr>
          <p:nvPr>
            <p:ph type="ftr" sz="quarter" idx="11"/>
          </p:nvPr>
        </p:nvSpPr>
        <p:spPr/>
        <p:txBody>
          <a:bodyPr/>
          <a:lstStyle/>
          <a:p>
            <a:r>
              <a:rPr lang="en-AU"/>
              <a:t>Frankston City Council</a:t>
            </a:r>
          </a:p>
        </p:txBody>
      </p:sp>
      <p:sp>
        <p:nvSpPr>
          <p:cNvPr id="6" name="Slide Number Placeholder 5"/>
          <p:cNvSpPr>
            <a:spLocks noGrp="1"/>
          </p:cNvSpPr>
          <p:nvPr>
            <p:ph type="sldNum" sz="quarter" idx="12"/>
          </p:nvPr>
        </p:nvSpPr>
        <p:spPr/>
        <p:txBody>
          <a:bodyPr/>
          <a:lstStyle/>
          <a:p>
            <a:fld id="{57282194-5B94-4AF9-B146-FC073322B087}" type="slidenum">
              <a:rPr lang="en-AU" smtClean="0"/>
              <a:t>‹#›</a:t>
            </a:fld>
            <a:endParaRPr lang="en-AU"/>
          </a:p>
        </p:txBody>
      </p:sp>
    </p:spTree>
    <p:extLst>
      <p:ext uri="{BB962C8B-B14F-4D97-AF65-F5344CB8AC3E}">
        <p14:creationId xmlns:p14="http://schemas.microsoft.com/office/powerpoint/2010/main" val="377573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12559" y="6356350"/>
            <a:ext cx="7540841" cy="365125"/>
          </a:xfrm>
        </p:spPr>
        <p:txBody>
          <a:bodyPr/>
          <a:lstStyle>
            <a:lvl1pPr algn="l">
              <a:defRPr>
                <a:solidFill>
                  <a:schemeClr val="bg1"/>
                </a:solidFill>
              </a:defRPr>
            </a:lvl1pPr>
          </a:lstStyle>
          <a:p>
            <a:r>
              <a:rPr lang="en-AU"/>
              <a:t>Frankston City Council</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57282194-5B94-4AF9-B146-FC073322B087}" type="slidenum">
              <a:rPr lang="en-AU" smtClean="0"/>
              <a:pPr/>
              <a:t>‹#›</a:t>
            </a:fld>
            <a:endParaRPr lang="en-AU"/>
          </a:p>
        </p:txBody>
      </p:sp>
    </p:spTree>
    <p:extLst>
      <p:ext uri="{BB962C8B-B14F-4D97-AF65-F5344CB8AC3E}">
        <p14:creationId xmlns:p14="http://schemas.microsoft.com/office/powerpoint/2010/main" val="64414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0430CE5B-6DDB-496B-B48A-8C34E5BF8B02}" type="datetime1">
              <a:rPr lang="en-AU" smtClean="0"/>
              <a:t>10/10/2024</a:t>
            </a:fld>
            <a:endParaRPr lang="en-AU"/>
          </a:p>
        </p:txBody>
      </p:sp>
      <p:sp>
        <p:nvSpPr>
          <p:cNvPr id="4" name="Footer Placeholder 3"/>
          <p:cNvSpPr>
            <a:spLocks noGrp="1"/>
          </p:cNvSpPr>
          <p:nvPr>
            <p:ph type="ftr" sz="quarter" idx="11"/>
          </p:nvPr>
        </p:nvSpPr>
        <p:spPr/>
        <p:txBody>
          <a:bodyPr/>
          <a:lstStyle/>
          <a:p>
            <a:r>
              <a:rPr lang="en-AU"/>
              <a:t>Frankston City Council</a:t>
            </a:r>
          </a:p>
        </p:txBody>
      </p:sp>
      <p:sp>
        <p:nvSpPr>
          <p:cNvPr id="5" name="Slide Number Placeholder 4"/>
          <p:cNvSpPr>
            <a:spLocks noGrp="1"/>
          </p:cNvSpPr>
          <p:nvPr>
            <p:ph type="sldNum" sz="quarter" idx="12"/>
          </p:nvPr>
        </p:nvSpPr>
        <p:spPr/>
        <p:txBody>
          <a:bodyPr/>
          <a:lstStyle/>
          <a:p>
            <a:fld id="{57282194-5B94-4AF9-B146-FC073322B087}" type="slidenum">
              <a:rPr lang="en-AU" smtClean="0"/>
              <a:t>‹#›</a:t>
            </a:fld>
            <a:endParaRPr lang="en-AU"/>
          </a:p>
        </p:txBody>
      </p:sp>
    </p:spTree>
    <p:extLst>
      <p:ext uri="{BB962C8B-B14F-4D97-AF65-F5344CB8AC3E}">
        <p14:creationId xmlns:p14="http://schemas.microsoft.com/office/powerpoint/2010/main" val="3913851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23A9827-A314-425C-B530-295C8C3C40B4}" type="datetime1">
              <a:rPr lang="en-AU" smtClean="0"/>
              <a:t>10/10/2024</a:t>
            </a:fld>
            <a:endParaRPr lang="en-AU"/>
          </a:p>
        </p:txBody>
      </p:sp>
      <p:sp>
        <p:nvSpPr>
          <p:cNvPr id="5" name="Footer Placeholder 4"/>
          <p:cNvSpPr>
            <a:spLocks noGrp="1"/>
          </p:cNvSpPr>
          <p:nvPr>
            <p:ph type="ftr" sz="quarter" idx="11"/>
          </p:nvPr>
        </p:nvSpPr>
        <p:spPr/>
        <p:txBody>
          <a:bodyPr/>
          <a:lstStyle/>
          <a:p>
            <a:r>
              <a:rPr lang="en-AU"/>
              <a:t>Frankston City Council</a:t>
            </a:r>
          </a:p>
        </p:txBody>
      </p:sp>
      <p:sp>
        <p:nvSpPr>
          <p:cNvPr id="6" name="Slide Number Placeholder 5"/>
          <p:cNvSpPr>
            <a:spLocks noGrp="1"/>
          </p:cNvSpPr>
          <p:nvPr>
            <p:ph type="sldNum" sz="quarter" idx="12"/>
          </p:nvPr>
        </p:nvSpPr>
        <p:spPr/>
        <p:txBody>
          <a:bodyPr/>
          <a:lstStyle/>
          <a:p>
            <a:fld id="{57282194-5B94-4AF9-B146-FC073322B087}" type="slidenum">
              <a:rPr lang="en-AU" smtClean="0"/>
              <a:t>‹#›</a:t>
            </a:fld>
            <a:endParaRPr lang="en-AU"/>
          </a:p>
        </p:txBody>
      </p:sp>
    </p:spTree>
    <p:extLst>
      <p:ext uri="{BB962C8B-B14F-4D97-AF65-F5344CB8AC3E}">
        <p14:creationId xmlns:p14="http://schemas.microsoft.com/office/powerpoint/2010/main" val="2695550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B3DB287D-E80B-49A4-B4D3-6C6CCFB2D4B5}" type="datetime1">
              <a:rPr lang="en-AU" smtClean="0"/>
              <a:t>10/10/2024</a:t>
            </a:fld>
            <a:endParaRPr lang="en-AU"/>
          </a:p>
        </p:txBody>
      </p:sp>
      <p:sp>
        <p:nvSpPr>
          <p:cNvPr id="5" name="Footer Placeholder 4"/>
          <p:cNvSpPr>
            <a:spLocks noGrp="1"/>
          </p:cNvSpPr>
          <p:nvPr>
            <p:ph type="ftr" sz="quarter" idx="11"/>
          </p:nvPr>
        </p:nvSpPr>
        <p:spPr/>
        <p:txBody>
          <a:bodyPr/>
          <a:lstStyle/>
          <a:p>
            <a:r>
              <a:rPr lang="en-AU"/>
              <a:t>Frankston City Council</a:t>
            </a:r>
          </a:p>
        </p:txBody>
      </p:sp>
      <p:sp>
        <p:nvSpPr>
          <p:cNvPr id="6" name="Slide Number Placeholder 5"/>
          <p:cNvSpPr>
            <a:spLocks noGrp="1"/>
          </p:cNvSpPr>
          <p:nvPr>
            <p:ph type="sldNum" sz="quarter" idx="12"/>
          </p:nvPr>
        </p:nvSpPr>
        <p:spPr/>
        <p:txBody>
          <a:bodyPr/>
          <a:lstStyle/>
          <a:p>
            <a:fld id="{50650CAF-8EBF-44FF-A5A6-ED0AF7C01D46}" type="slidenum">
              <a:rPr lang="en-AU" smtClean="0"/>
              <a:t>‹#›</a:t>
            </a:fld>
            <a:endParaRPr lang="en-AU"/>
          </a:p>
        </p:txBody>
      </p:sp>
    </p:spTree>
    <p:extLst>
      <p:ext uri="{BB962C8B-B14F-4D97-AF65-F5344CB8AC3E}">
        <p14:creationId xmlns:p14="http://schemas.microsoft.com/office/powerpoint/2010/main" val="1518033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D0E0777-4102-4346-BCB6-D64220A5B980}" type="datetime1">
              <a:rPr lang="en-AU" smtClean="0"/>
              <a:t>10/10/2024</a:t>
            </a:fld>
            <a:endParaRPr lang="en-AU"/>
          </a:p>
        </p:txBody>
      </p:sp>
      <p:sp>
        <p:nvSpPr>
          <p:cNvPr id="5" name="Footer Placeholder 4"/>
          <p:cNvSpPr>
            <a:spLocks noGrp="1"/>
          </p:cNvSpPr>
          <p:nvPr>
            <p:ph type="ftr" sz="quarter" idx="11"/>
          </p:nvPr>
        </p:nvSpPr>
        <p:spPr/>
        <p:txBody>
          <a:bodyPr/>
          <a:lstStyle/>
          <a:p>
            <a:r>
              <a:rPr lang="en-AU"/>
              <a:t>Frankston City Council</a:t>
            </a:r>
          </a:p>
        </p:txBody>
      </p:sp>
      <p:sp>
        <p:nvSpPr>
          <p:cNvPr id="6" name="Slide Number Placeholder 5"/>
          <p:cNvSpPr>
            <a:spLocks noGrp="1"/>
          </p:cNvSpPr>
          <p:nvPr>
            <p:ph type="sldNum" sz="quarter" idx="12"/>
          </p:nvPr>
        </p:nvSpPr>
        <p:spPr/>
        <p:txBody>
          <a:bodyPr/>
          <a:lstStyle/>
          <a:p>
            <a:fld id="{50650CAF-8EBF-44FF-A5A6-ED0AF7C01D46}" type="slidenum">
              <a:rPr lang="en-AU" smtClean="0"/>
              <a:t>‹#›</a:t>
            </a:fld>
            <a:endParaRPr lang="en-AU"/>
          </a:p>
        </p:txBody>
      </p:sp>
    </p:spTree>
    <p:extLst>
      <p:ext uri="{BB962C8B-B14F-4D97-AF65-F5344CB8AC3E}">
        <p14:creationId xmlns:p14="http://schemas.microsoft.com/office/powerpoint/2010/main" val="3066587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B72479-FB8D-454D-9F3A-00722B975918}" type="datetime1">
              <a:rPr lang="en-AU" smtClean="0"/>
              <a:t>10/10/2024</a:t>
            </a:fld>
            <a:endParaRPr lang="en-AU"/>
          </a:p>
        </p:txBody>
      </p:sp>
      <p:sp>
        <p:nvSpPr>
          <p:cNvPr id="5" name="Footer Placeholder 4"/>
          <p:cNvSpPr>
            <a:spLocks noGrp="1"/>
          </p:cNvSpPr>
          <p:nvPr>
            <p:ph type="ftr" sz="quarter" idx="11"/>
          </p:nvPr>
        </p:nvSpPr>
        <p:spPr/>
        <p:txBody>
          <a:bodyPr/>
          <a:lstStyle/>
          <a:p>
            <a:r>
              <a:rPr lang="en-AU"/>
              <a:t>Frankston City Council</a:t>
            </a:r>
          </a:p>
        </p:txBody>
      </p:sp>
      <p:sp>
        <p:nvSpPr>
          <p:cNvPr id="6" name="Slide Number Placeholder 5"/>
          <p:cNvSpPr>
            <a:spLocks noGrp="1"/>
          </p:cNvSpPr>
          <p:nvPr>
            <p:ph type="sldNum" sz="quarter" idx="12"/>
          </p:nvPr>
        </p:nvSpPr>
        <p:spPr/>
        <p:txBody>
          <a:bodyPr/>
          <a:lstStyle/>
          <a:p>
            <a:fld id="{50650CAF-8EBF-44FF-A5A6-ED0AF7C01D46}" type="slidenum">
              <a:rPr lang="en-AU" smtClean="0"/>
              <a:t>‹#›</a:t>
            </a:fld>
            <a:endParaRPr lang="en-AU"/>
          </a:p>
        </p:txBody>
      </p:sp>
    </p:spTree>
    <p:extLst>
      <p:ext uri="{BB962C8B-B14F-4D97-AF65-F5344CB8AC3E}">
        <p14:creationId xmlns:p14="http://schemas.microsoft.com/office/powerpoint/2010/main" val="1785805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3EF104C4-31F0-4940-A983-4A2B6FDA4223}" type="datetime1">
              <a:rPr lang="en-AU" smtClean="0"/>
              <a:t>10/10/2024</a:t>
            </a:fld>
            <a:endParaRPr lang="en-AU"/>
          </a:p>
        </p:txBody>
      </p:sp>
      <p:sp>
        <p:nvSpPr>
          <p:cNvPr id="6" name="Footer Placeholder 5"/>
          <p:cNvSpPr>
            <a:spLocks noGrp="1"/>
          </p:cNvSpPr>
          <p:nvPr>
            <p:ph type="ftr" sz="quarter" idx="11"/>
          </p:nvPr>
        </p:nvSpPr>
        <p:spPr/>
        <p:txBody>
          <a:bodyPr/>
          <a:lstStyle/>
          <a:p>
            <a:r>
              <a:rPr lang="en-AU"/>
              <a:t>Frankston City Council</a:t>
            </a:r>
          </a:p>
        </p:txBody>
      </p:sp>
      <p:sp>
        <p:nvSpPr>
          <p:cNvPr id="7" name="Slide Number Placeholder 6"/>
          <p:cNvSpPr>
            <a:spLocks noGrp="1"/>
          </p:cNvSpPr>
          <p:nvPr>
            <p:ph type="sldNum" sz="quarter" idx="12"/>
          </p:nvPr>
        </p:nvSpPr>
        <p:spPr/>
        <p:txBody>
          <a:bodyPr/>
          <a:lstStyle/>
          <a:p>
            <a:fld id="{50650CAF-8EBF-44FF-A5A6-ED0AF7C01D46}" type="slidenum">
              <a:rPr lang="en-AU" smtClean="0"/>
              <a:t>‹#›</a:t>
            </a:fld>
            <a:endParaRPr lang="en-AU"/>
          </a:p>
        </p:txBody>
      </p:sp>
    </p:spTree>
    <p:extLst>
      <p:ext uri="{BB962C8B-B14F-4D97-AF65-F5344CB8AC3E}">
        <p14:creationId xmlns:p14="http://schemas.microsoft.com/office/powerpoint/2010/main" val="543730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291ED462-05CB-4AFA-A7A1-4FF55DB0F085}" type="datetime1">
              <a:rPr lang="en-AU" smtClean="0"/>
              <a:t>10/10/2024</a:t>
            </a:fld>
            <a:endParaRPr lang="en-AU"/>
          </a:p>
        </p:txBody>
      </p:sp>
      <p:sp>
        <p:nvSpPr>
          <p:cNvPr id="8" name="Footer Placeholder 7"/>
          <p:cNvSpPr>
            <a:spLocks noGrp="1"/>
          </p:cNvSpPr>
          <p:nvPr>
            <p:ph type="ftr" sz="quarter" idx="11"/>
          </p:nvPr>
        </p:nvSpPr>
        <p:spPr/>
        <p:txBody>
          <a:bodyPr/>
          <a:lstStyle/>
          <a:p>
            <a:r>
              <a:rPr lang="en-AU"/>
              <a:t>Frankston City Council</a:t>
            </a:r>
          </a:p>
        </p:txBody>
      </p:sp>
      <p:sp>
        <p:nvSpPr>
          <p:cNvPr id="9" name="Slide Number Placeholder 8"/>
          <p:cNvSpPr>
            <a:spLocks noGrp="1"/>
          </p:cNvSpPr>
          <p:nvPr>
            <p:ph type="sldNum" sz="quarter" idx="12"/>
          </p:nvPr>
        </p:nvSpPr>
        <p:spPr/>
        <p:txBody>
          <a:bodyPr/>
          <a:lstStyle/>
          <a:p>
            <a:fld id="{50650CAF-8EBF-44FF-A5A6-ED0AF7C01D46}" type="slidenum">
              <a:rPr lang="en-AU" smtClean="0"/>
              <a:t>‹#›</a:t>
            </a:fld>
            <a:endParaRPr lang="en-AU"/>
          </a:p>
        </p:txBody>
      </p:sp>
    </p:spTree>
    <p:extLst>
      <p:ext uri="{BB962C8B-B14F-4D97-AF65-F5344CB8AC3E}">
        <p14:creationId xmlns:p14="http://schemas.microsoft.com/office/powerpoint/2010/main" val="2780939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6A1F3F54-EF77-494A-8E47-776B993313E0}" type="datetime1">
              <a:rPr lang="en-AU" smtClean="0"/>
              <a:t>10/10/2024</a:t>
            </a:fld>
            <a:endParaRPr lang="en-AU"/>
          </a:p>
        </p:txBody>
      </p:sp>
      <p:sp>
        <p:nvSpPr>
          <p:cNvPr id="4" name="Footer Placeholder 3"/>
          <p:cNvSpPr>
            <a:spLocks noGrp="1"/>
          </p:cNvSpPr>
          <p:nvPr>
            <p:ph type="ftr" sz="quarter" idx="11"/>
          </p:nvPr>
        </p:nvSpPr>
        <p:spPr/>
        <p:txBody>
          <a:bodyPr/>
          <a:lstStyle/>
          <a:p>
            <a:r>
              <a:rPr lang="en-AU"/>
              <a:t>Frankston City Council</a:t>
            </a:r>
          </a:p>
        </p:txBody>
      </p:sp>
      <p:sp>
        <p:nvSpPr>
          <p:cNvPr id="5" name="Slide Number Placeholder 4"/>
          <p:cNvSpPr>
            <a:spLocks noGrp="1"/>
          </p:cNvSpPr>
          <p:nvPr>
            <p:ph type="sldNum" sz="quarter" idx="12"/>
          </p:nvPr>
        </p:nvSpPr>
        <p:spPr/>
        <p:txBody>
          <a:bodyPr/>
          <a:lstStyle/>
          <a:p>
            <a:fld id="{50650CAF-8EBF-44FF-A5A6-ED0AF7C01D46}" type="slidenum">
              <a:rPr lang="en-AU" smtClean="0"/>
              <a:t>‹#›</a:t>
            </a:fld>
            <a:endParaRPr lang="en-AU"/>
          </a:p>
        </p:txBody>
      </p:sp>
    </p:spTree>
    <p:extLst>
      <p:ext uri="{BB962C8B-B14F-4D97-AF65-F5344CB8AC3E}">
        <p14:creationId xmlns:p14="http://schemas.microsoft.com/office/powerpoint/2010/main" val="2757913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A932965-A50A-41CC-9B16-5D52A4037825}" type="datetime1">
              <a:rPr lang="en-AU" smtClean="0"/>
              <a:t>10/10/2024</a:t>
            </a:fld>
            <a:endParaRPr lang="en-AU"/>
          </a:p>
        </p:txBody>
      </p:sp>
      <p:sp>
        <p:nvSpPr>
          <p:cNvPr id="5" name="Footer Placeholder 4"/>
          <p:cNvSpPr>
            <a:spLocks noGrp="1"/>
          </p:cNvSpPr>
          <p:nvPr>
            <p:ph type="ftr" sz="quarter" idx="11"/>
          </p:nvPr>
        </p:nvSpPr>
        <p:spPr/>
        <p:txBody>
          <a:bodyPr/>
          <a:lstStyle/>
          <a:p>
            <a:r>
              <a:rPr lang="en-AU"/>
              <a:t>Frankston City Council</a:t>
            </a:r>
          </a:p>
        </p:txBody>
      </p:sp>
      <p:sp>
        <p:nvSpPr>
          <p:cNvPr id="6" name="Slide Number Placeholder 5"/>
          <p:cNvSpPr>
            <a:spLocks noGrp="1"/>
          </p:cNvSpPr>
          <p:nvPr>
            <p:ph type="sldNum" sz="quarter" idx="12"/>
          </p:nvPr>
        </p:nvSpPr>
        <p:spPr/>
        <p:txBody>
          <a:bodyPr/>
          <a:lstStyle/>
          <a:p>
            <a:fld id="{57282194-5B94-4AF9-B146-FC073322B087}" type="slidenum">
              <a:rPr lang="en-AU" smtClean="0"/>
              <a:t>‹#›</a:t>
            </a:fld>
            <a:endParaRPr lang="en-AU"/>
          </a:p>
        </p:txBody>
      </p:sp>
    </p:spTree>
    <p:extLst>
      <p:ext uri="{BB962C8B-B14F-4D97-AF65-F5344CB8AC3E}">
        <p14:creationId xmlns:p14="http://schemas.microsoft.com/office/powerpoint/2010/main" val="3093862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82388-18C9-4229-9512-619274CB1BCC}" type="datetime1">
              <a:rPr lang="en-AU" smtClean="0"/>
              <a:t>10/10/2024</a:t>
            </a:fld>
            <a:endParaRPr lang="en-AU"/>
          </a:p>
        </p:txBody>
      </p:sp>
      <p:sp>
        <p:nvSpPr>
          <p:cNvPr id="3" name="Footer Placeholder 2"/>
          <p:cNvSpPr>
            <a:spLocks noGrp="1"/>
          </p:cNvSpPr>
          <p:nvPr>
            <p:ph type="ftr" sz="quarter" idx="11"/>
          </p:nvPr>
        </p:nvSpPr>
        <p:spPr/>
        <p:txBody>
          <a:bodyPr/>
          <a:lstStyle/>
          <a:p>
            <a:r>
              <a:rPr lang="en-AU"/>
              <a:t>Frankston City Council</a:t>
            </a:r>
          </a:p>
        </p:txBody>
      </p:sp>
      <p:sp>
        <p:nvSpPr>
          <p:cNvPr id="4" name="Slide Number Placeholder 3"/>
          <p:cNvSpPr>
            <a:spLocks noGrp="1"/>
          </p:cNvSpPr>
          <p:nvPr>
            <p:ph type="sldNum" sz="quarter" idx="12"/>
          </p:nvPr>
        </p:nvSpPr>
        <p:spPr/>
        <p:txBody>
          <a:bodyPr/>
          <a:lstStyle/>
          <a:p>
            <a:fld id="{50650CAF-8EBF-44FF-A5A6-ED0AF7C01D46}" type="slidenum">
              <a:rPr lang="en-AU" smtClean="0"/>
              <a:t>‹#›</a:t>
            </a:fld>
            <a:endParaRPr lang="en-AU"/>
          </a:p>
        </p:txBody>
      </p:sp>
    </p:spTree>
    <p:extLst>
      <p:ext uri="{BB962C8B-B14F-4D97-AF65-F5344CB8AC3E}">
        <p14:creationId xmlns:p14="http://schemas.microsoft.com/office/powerpoint/2010/main" val="1045088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8BC8C6-EF6A-48AE-ABE3-B49B75125F9C}" type="datetime1">
              <a:rPr lang="en-AU" smtClean="0"/>
              <a:t>10/10/2024</a:t>
            </a:fld>
            <a:endParaRPr lang="en-AU"/>
          </a:p>
        </p:txBody>
      </p:sp>
      <p:sp>
        <p:nvSpPr>
          <p:cNvPr id="6" name="Footer Placeholder 5"/>
          <p:cNvSpPr>
            <a:spLocks noGrp="1"/>
          </p:cNvSpPr>
          <p:nvPr>
            <p:ph type="ftr" sz="quarter" idx="11"/>
          </p:nvPr>
        </p:nvSpPr>
        <p:spPr/>
        <p:txBody>
          <a:bodyPr/>
          <a:lstStyle/>
          <a:p>
            <a:r>
              <a:rPr lang="en-AU"/>
              <a:t>Frankston City Council</a:t>
            </a:r>
          </a:p>
        </p:txBody>
      </p:sp>
      <p:sp>
        <p:nvSpPr>
          <p:cNvPr id="7" name="Slide Number Placeholder 6"/>
          <p:cNvSpPr>
            <a:spLocks noGrp="1"/>
          </p:cNvSpPr>
          <p:nvPr>
            <p:ph type="sldNum" sz="quarter" idx="12"/>
          </p:nvPr>
        </p:nvSpPr>
        <p:spPr/>
        <p:txBody>
          <a:bodyPr/>
          <a:lstStyle/>
          <a:p>
            <a:fld id="{50650CAF-8EBF-44FF-A5A6-ED0AF7C01D46}" type="slidenum">
              <a:rPr lang="en-AU" smtClean="0"/>
              <a:t>‹#›</a:t>
            </a:fld>
            <a:endParaRPr lang="en-AU"/>
          </a:p>
        </p:txBody>
      </p:sp>
    </p:spTree>
    <p:extLst>
      <p:ext uri="{BB962C8B-B14F-4D97-AF65-F5344CB8AC3E}">
        <p14:creationId xmlns:p14="http://schemas.microsoft.com/office/powerpoint/2010/main" val="2000688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DF6861-4864-4E1A-ADF0-80FCABA77897}" type="datetime1">
              <a:rPr lang="en-AU" smtClean="0"/>
              <a:t>10/10/2024</a:t>
            </a:fld>
            <a:endParaRPr lang="en-AU"/>
          </a:p>
        </p:txBody>
      </p:sp>
      <p:sp>
        <p:nvSpPr>
          <p:cNvPr id="6" name="Footer Placeholder 5"/>
          <p:cNvSpPr>
            <a:spLocks noGrp="1"/>
          </p:cNvSpPr>
          <p:nvPr>
            <p:ph type="ftr" sz="quarter" idx="11"/>
          </p:nvPr>
        </p:nvSpPr>
        <p:spPr/>
        <p:txBody>
          <a:bodyPr/>
          <a:lstStyle/>
          <a:p>
            <a:r>
              <a:rPr lang="en-AU"/>
              <a:t>Frankston City Council</a:t>
            </a:r>
          </a:p>
        </p:txBody>
      </p:sp>
      <p:sp>
        <p:nvSpPr>
          <p:cNvPr id="7" name="Slide Number Placeholder 6"/>
          <p:cNvSpPr>
            <a:spLocks noGrp="1"/>
          </p:cNvSpPr>
          <p:nvPr>
            <p:ph type="sldNum" sz="quarter" idx="12"/>
          </p:nvPr>
        </p:nvSpPr>
        <p:spPr/>
        <p:txBody>
          <a:bodyPr/>
          <a:lstStyle/>
          <a:p>
            <a:fld id="{50650CAF-8EBF-44FF-A5A6-ED0AF7C01D46}" type="slidenum">
              <a:rPr lang="en-AU" smtClean="0"/>
              <a:t>‹#›</a:t>
            </a:fld>
            <a:endParaRPr lang="en-AU"/>
          </a:p>
        </p:txBody>
      </p:sp>
    </p:spTree>
    <p:extLst>
      <p:ext uri="{BB962C8B-B14F-4D97-AF65-F5344CB8AC3E}">
        <p14:creationId xmlns:p14="http://schemas.microsoft.com/office/powerpoint/2010/main" val="3040696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37CA8F0-7BF2-41C1-8C86-C66F8CE49EEA}" type="datetime1">
              <a:rPr lang="en-AU" smtClean="0"/>
              <a:t>10/10/2024</a:t>
            </a:fld>
            <a:endParaRPr lang="en-AU"/>
          </a:p>
        </p:txBody>
      </p:sp>
      <p:sp>
        <p:nvSpPr>
          <p:cNvPr id="5" name="Footer Placeholder 4"/>
          <p:cNvSpPr>
            <a:spLocks noGrp="1"/>
          </p:cNvSpPr>
          <p:nvPr>
            <p:ph type="ftr" sz="quarter" idx="11"/>
          </p:nvPr>
        </p:nvSpPr>
        <p:spPr/>
        <p:txBody>
          <a:bodyPr/>
          <a:lstStyle/>
          <a:p>
            <a:r>
              <a:rPr lang="en-AU"/>
              <a:t>Frankston City Council</a:t>
            </a:r>
          </a:p>
        </p:txBody>
      </p:sp>
      <p:sp>
        <p:nvSpPr>
          <p:cNvPr id="6" name="Slide Number Placeholder 5"/>
          <p:cNvSpPr>
            <a:spLocks noGrp="1"/>
          </p:cNvSpPr>
          <p:nvPr>
            <p:ph type="sldNum" sz="quarter" idx="12"/>
          </p:nvPr>
        </p:nvSpPr>
        <p:spPr/>
        <p:txBody>
          <a:bodyPr/>
          <a:lstStyle/>
          <a:p>
            <a:fld id="{50650CAF-8EBF-44FF-A5A6-ED0AF7C01D46}" type="slidenum">
              <a:rPr lang="en-AU" smtClean="0"/>
              <a:t>‹#›</a:t>
            </a:fld>
            <a:endParaRPr lang="en-AU"/>
          </a:p>
        </p:txBody>
      </p:sp>
    </p:spTree>
    <p:extLst>
      <p:ext uri="{BB962C8B-B14F-4D97-AF65-F5344CB8AC3E}">
        <p14:creationId xmlns:p14="http://schemas.microsoft.com/office/powerpoint/2010/main" val="2838908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A08E6EA-2E20-495B-B156-B06FB7A59A09}" type="datetime1">
              <a:rPr lang="en-AU" smtClean="0"/>
              <a:t>10/10/2024</a:t>
            </a:fld>
            <a:endParaRPr lang="en-AU"/>
          </a:p>
        </p:txBody>
      </p:sp>
      <p:sp>
        <p:nvSpPr>
          <p:cNvPr id="5" name="Footer Placeholder 4"/>
          <p:cNvSpPr>
            <a:spLocks noGrp="1"/>
          </p:cNvSpPr>
          <p:nvPr>
            <p:ph type="ftr" sz="quarter" idx="11"/>
          </p:nvPr>
        </p:nvSpPr>
        <p:spPr/>
        <p:txBody>
          <a:bodyPr/>
          <a:lstStyle/>
          <a:p>
            <a:r>
              <a:rPr lang="en-AU"/>
              <a:t>Frankston City Council</a:t>
            </a:r>
          </a:p>
        </p:txBody>
      </p:sp>
      <p:sp>
        <p:nvSpPr>
          <p:cNvPr id="6" name="Slide Number Placeholder 5"/>
          <p:cNvSpPr>
            <a:spLocks noGrp="1"/>
          </p:cNvSpPr>
          <p:nvPr>
            <p:ph type="sldNum" sz="quarter" idx="12"/>
          </p:nvPr>
        </p:nvSpPr>
        <p:spPr/>
        <p:txBody>
          <a:bodyPr/>
          <a:lstStyle/>
          <a:p>
            <a:fld id="{50650CAF-8EBF-44FF-A5A6-ED0AF7C01D46}" type="slidenum">
              <a:rPr lang="en-AU" smtClean="0"/>
              <a:t>‹#›</a:t>
            </a:fld>
            <a:endParaRPr lang="en-AU"/>
          </a:p>
        </p:txBody>
      </p:sp>
    </p:spTree>
    <p:extLst>
      <p:ext uri="{BB962C8B-B14F-4D97-AF65-F5344CB8AC3E}">
        <p14:creationId xmlns:p14="http://schemas.microsoft.com/office/powerpoint/2010/main" val="748022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84392-548E-F622-9ECF-BF63A84D6D3E}"/>
              </a:ext>
            </a:extLst>
          </p:cNvPr>
          <p:cNvSpPr>
            <a:spLocks noGrp="1"/>
          </p:cNvSpPr>
          <p:nvPr>
            <p:ph type="ctrTitle"/>
          </p:nvPr>
        </p:nvSpPr>
        <p:spPr>
          <a:xfrm>
            <a:off x="838200" y="2243137"/>
            <a:ext cx="10515600" cy="1930183"/>
          </a:xfrm>
        </p:spPr>
        <p:txBody>
          <a:bodyPr anchor="t">
            <a:normAutofit/>
          </a:bodyPr>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4A4EC15A-B109-F6A4-67F6-579A3863F73E}"/>
              </a:ext>
            </a:extLst>
          </p:cNvPr>
          <p:cNvSpPr>
            <a:spLocks noGrp="1"/>
          </p:cNvSpPr>
          <p:nvPr>
            <p:ph type="subTitle" idx="1"/>
          </p:nvPr>
        </p:nvSpPr>
        <p:spPr>
          <a:xfrm>
            <a:off x="838200" y="4581094"/>
            <a:ext cx="9144000" cy="440026"/>
          </a:xfrm>
        </p:spPr>
        <p:txBody>
          <a:bodyPr>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260AAF65-AEDD-DE7A-0213-03CE7434A5BF}"/>
              </a:ext>
            </a:extLst>
          </p:cNvPr>
          <p:cNvSpPr>
            <a:spLocks noGrp="1"/>
          </p:cNvSpPr>
          <p:nvPr>
            <p:ph type="ftr" sz="quarter" idx="11"/>
          </p:nvPr>
        </p:nvSpPr>
        <p:spPr>
          <a:xfrm>
            <a:off x="838200" y="6356350"/>
            <a:ext cx="4114800" cy="365125"/>
          </a:xfrm>
        </p:spPr>
        <p:txBody>
          <a:bodyPr/>
          <a:lstStyle>
            <a:lvl1pPr algn="l">
              <a:defRPr>
                <a:solidFill>
                  <a:schemeClr val="bg1"/>
                </a:solidFill>
              </a:defRPr>
            </a:lvl1pPr>
          </a:lstStyle>
          <a:p>
            <a:r>
              <a:rPr lang="en-US"/>
              <a:t>Frankston City Council</a:t>
            </a:r>
          </a:p>
        </p:txBody>
      </p:sp>
      <p:sp>
        <p:nvSpPr>
          <p:cNvPr id="6" name="Slide Number Placeholder 5">
            <a:extLst>
              <a:ext uri="{FF2B5EF4-FFF2-40B4-BE49-F238E27FC236}">
                <a16:creationId xmlns:a16="http://schemas.microsoft.com/office/drawing/2014/main" id="{BA442306-A63A-5133-3653-86F3D3A79643}"/>
              </a:ext>
            </a:extLst>
          </p:cNvPr>
          <p:cNvSpPr>
            <a:spLocks noGrp="1"/>
          </p:cNvSpPr>
          <p:nvPr>
            <p:ph type="sldNum" sz="quarter" idx="12"/>
          </p:nvPr>
        </p:nvSpPr>
        <p:spPr/>
        <p:txBody>
          <a:bodyPr/>
          <a:lstStyle>
            <a:lvl1pPr>
              <a:defRPr>
                <a:solidFill>
                  <a:schemeClr val="bg1"/>
                </a:solidFill>
              </a:defRPr>
            </a:lvl1pPr>
          </a:lstStyle>
          <a:p>
            <a:fld id="{E8CF61FB-2F6E-464E-B224-C5FFB0D97310}" type="slidenum">
              <a:rPr lang="en-US" smtClean="0"/>
              <a:pPr/>
              <a:t>‹#›</a:t>
            </a:fld>
            <a:endParaRPr lang="en-US"/>
          </a:p>
        </p:txBody>
      </p:sp>
    </p:spTree>
    <p:extLst>
      <p:ext uri="{BB962C8B-B14F-4D97-AF65-F5344CB8AC3E}">
        <p14:creationId xmlns:p14="http://schemas.microsoft.com/office/powerpoint/2010/main" val="1432985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650C6-0C6E-6551-2758-638F835B19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DDA361-2CDC-616A-DB97-0DF03B58AB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270D41-2160-56FD-7BD0-744EBB7CE588}"/>
              </a:ext>
            </a:extLst>
          </p:cNvPr>
          <p:cNvSpPr>
            <a:spLocks noGrp="1"/>
          </p:cNvSpPr>
          <p:nvPr>
            <p:ph type="dt" sz="half" idx="10"/>
          </p:nvPr>
        </p:nvSpPr>
        <p:spPr/>
        <p:txBody>
          <a:bodyPr/>
          <a:lstStyle/>
          <a:p>
            <a:fld id="{AB5DB2B3-789C-4244-95BB-F79F954B37CF}" type="datetime1">
              <a:rPr lang="en-AU" smtClean="0"/>
              <a:t>10/10/2024</a:t>
            </a:fld>
            <a:endParaRPr lang="en-US"/>
          </a:p>
        </p:txBody>
      </p:sp>
      <p:sp>
        <p:nvSpPr>
          <p:cNvPr id="5" name="Footer Placeholder 4">
            <a:extLst>
              <a:ext uri="{FF2B5EF4-FFF2-40B4-BE49-F238E27FC236}">
                <a16:creationId xmlns:a16="http://schemas.microsoft.com/office/drawing/2014/main" id="{7F3E6939-3B4F-254C-5393-45C6FEB64B9F}"/>
              </a:ext>
            </a:extLst>
          </p:cNvPr>
          <p:cNvSpPr>
            <a:spLocks noGrp="1"/>
          </p:cNvSpPr>
          <p:nvPr>
            <p:ph type="ftr" sz="quarter" idx="11"/>
          </p:nvPr>
        </p:nvSpPr>
        <p:spPr/>
        <p:txBody>
          <a:bodyPr/>
          <a:lstStyle/>
          <a:p>
            <a:r>
              <a:rPr lang="en-US"/>
              <a:t>Frankston City Council</a:t>
            </a:r>
          </a:p>
        </p:txBody>
      </p:sp>
      <p:sp>
        <p:nvSpPr>
          <p:cNvPr id="6" name="Slide Number Placeholder 5">
            <a:extLst>
              <a:ext uri="{FF2B5EF4-FFF2-40B4-BE49-F238E27FC236}">
                <a16:creationId xmlns:a16="http://schemas.microsoft.com/office/drawing/2014/main" id="{78CD6C5D-8236-7F7C-B10F-5AE699203158}"/>
              </a:ext>
            </a:extLst>
          </p:cNvPr>
          <p:cNvSpPr>
            <a:spLocks noGrp="1"/>
          </p:cNvSpPr>
          <p:nvPr>
            <p:ph type="sldNum" sz="quarter" idx="12"/>
          </p:nvPr>
        </p:nvSpPr>
        <p:spPr/>
        <p:txBody>
          <a:bodyPr/>
          <a:lstStyle/>
          <a:p>
            <a:fld id="{E8CF61FB-2F6E-464E-B224-C5FFB0D97310}" type="slidenum">
              <a:rPr lang="en-US" smtClean="0"/>
              <a:t>‹#›</a:t>
            </a:fld>
            <a:endParaRPr lang="en-US"/>
          </a:p>
        </p:txBody>
      </p:sp>
    </p:spTree>
    <p:extLst>
      <p:ext uri="{BB962C8B-B14F-4D97-AF65-F5344CB8AC3E}">
        <p14:creationId xmlns:p14="http://schemas.microsoft.com/office/powerpoint/2010/main" val="2321250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4039F-C2E4-7762-76A6-CE8606AD36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6FCB69-4191-D430-F0B1-7B87025964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D9B533-EE64-67AD-0584-8C9107D2D6C7}"/>
              </a:ext>
            </a:extLst>
          </p:cNvPr>
          <p:cNvSpPr>
            <a:spLocks noGrp="1"/>
          </p:cNvSpPr>
          <p:nvPr>
            <p:ph type="dt" sz="half" idx="10"/>
          </p:nvPr>
        </p:nvSpPr>
        <p:spPr/>
        <p:txBody>
          <a:bodyPr/>
          <a:lstStyle/>
          <a:p>
            <a:fld id="{AD7FAD44-4971-4743-A1E4-80EB2CFFD84D}" type="datetime1">
              <a:rPr lang="en-AU" smtClean="0"/>
              <a:t>10/10/2024</a:t>
            </a:fld>
            <a:endParaRPr lang="en-US"/>
          </a:p>
        </p:txBody>
      </p:sp>
      <p:sp>
        <p:nvSpPr>
          <p:cNvPr id="5" name="Footer Placeholder 4">
            <a:extLst>
              <a:ext uri="{FF2B5EF4-FFF2-40B4-BE49-F238E27FC236}">
                <a16:creationId xmlns:a16="http://schemas.microsoft.com/office/drawing/2014/main" id="{9E5B89FE-DC56-5905-1F85-4ACB06188AB2}"/>
              </a:ext>
            </a:extLst>
          </p:cNvPr>
          <p:cNvSpPr>
            <a:spLocks noGrp="1"/>
          </p:cNvSpPr>
          <p:nvPr>
            <p:ph type="ftr" sz="quarter" idx="11"/>
          </p:nvPr>
        </p:nvSpPr>
        <p:spPr/>
        <p:txBody>
          <a:bodyPr/>
          <a:lstStyle/>
          <a:p>
            <a:r>
              <a:rPr lang="en-US"/>
              <a:t>Frankston City Council</a:t>
            </a:r>
          </a:p>
        </p:txBody>
      </p:sp>
      <p:sp>
        <p:nvSpPr>
          <p:cNvPr id="6" name="Slide Number Placeholder 5">
            <a:extLst>
              <a:ext uri="{FF2B5EF4-FFF2-40B4-BE49-F238E27FC236}">
                <a16:creationId xmlns:a16="http://schemas.microsoft.com/office/drawing/2014/main" id="{602A1B38-56A2-9096-9528-1A401BA11546}"/>
              </a:ext>
            </a:extLst>
          </p:cNvPr>
          <p:cNvSpPr>
            <a:spLocks noGrp="1"/>
          </p:cNvSpPr>
          <p:nvPr>
            <p:ph type="sldNum" sz="quarter" idx="12"/>
          </p:nvPr>
        </p:nvSpPr>
        <p:spPr/>
        <p:txBody>
          <a:bodyPr/>
          <a:lstStyle/>
          <a:p>
            <a:fld id="{E8CF61FB-2F6E-464E-B224-C5FFB0D97310}" type="slidenum">
              <a:rPr lang="en-US" smtClean="0"/>
              <a:t>‹#›</a:t>
            </a:fld>
            <a:endParaRPr lang="en-US"/>
          </a:p>
        </p:txBody>
      </p:sp>
    </p:spTree>
    <p:extLst>
      <p:ext uri="{BB962C8B-B14F-4D97-AF65-F5344CB8AC3E}">
        <p14:creationId xmlns:p14="http://schemas.microsoft.com/office/powerpoint/2010/main" val="4126286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AAADE-B73E-EABB-93F5-CECE368C48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A21A4F-2308-F1A0-0FA2-04178F99DD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0FB34F-10F5-5699-8AD1-A3FFA1A0CA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ACB7A1-CF47-7395-D17C-5669A07C612E}"/>
              </a:ext>
            </a:extLst>
          </p:cNvPr>
          <p:cNvSpPr>
            <a:spLocks noGrp="1"/>
          </p:cNvSpPr>
          <p:nvPr>
            <p:ph type="dt" sz="half" idx="10"/>
          </p:nvPr>
        </p:nvSpPr>
        <p:spPr/>
        <p:txBody>
          <a:bodyPr/>
          <a:lstStyle/>
          <a:p>
            <a:fld id="{328404A0-7174-4750-93E3-191923C85C68}" type="datetime1">
              <a:rPr lang="en-AU" smtClean="0"/>
              <a:t>10/10/2024</a:t>
            </a:fld>
            <a:endParaRPr lang="en-US"/>
          </a:p>
        </p:txBody>
      </p:sp>
      <p:sp>
        <p:nvSpPr>
          <p:cNvPr id="6" name="Footer Placeholder 5">
            <a:extLst>
              <a:ext uri="{FF2B5EF4-FFF2-40B4-BE49-F238E27FC236}">
                <a16:creationId xmlns:a16="http://schemas.microsoft.com/office/drawing/2014/main" id="{B489BCCE-AD0C-A604-AACD-AEB0E88057F7}"/>
              </a:ext>
            </a:extLst>
          </p:cNvPr>
          <p:cNvSpPr>
            <a:spLocks noGrp="1"/>
          </p:cNvSpPr>
          <p:nvPr>
            <p:ph type="ftr" sz="quarter" idx="11"/>
          </p:nvPr>
        </p:nvSpPr>
        <p:spPr/>
        <p:txBody>
          <a:bodyPr/>
          <a:lstStyle/>
          <a:p>
            <a:r>
              <a:rPr lang="en-US"/>
              <a:t>Frankston City Council</a:t>
            </a:r>
          </a:p>
        </p:txBody>
      </p:sp>
      <p:sp>
        <p:nvSpPr>
          <p:cNvPr id="7" name="Slide Number Placeholder 6">
            <a:extLst>
              <a:ext uri="{FF2B5EF4-FFF2-40B4-BE49-F238E27FC236}">
                <a16:creationId xmlns:a16="http://schemas.microsoft.com/office/drawing/2014/main" id="{C853B878-2423-1BDE-093F-184E64AA0195}"/>
              </a:ext>
            </a:extLst>
          </p:cNvPr>
          <p:cNvSpPr>
            <a:spLocks noGrp="1"/>
          </p:cNvSpPr>
          <p:nvPr>
            <p:ph type="sldNum" sz="quarter" idx="12"/>
          </p:nvPr>
        </p:nvSpPr>
        <p:spPr/>
        <p:txBody>
          <a:bodyPr/>
          <a:lstStyle/>
          <a:p>
            <a:fld id="{E8CF61FB-2F6E-464E-B224-C5FFB0D97310}" type="slidenum">
              <a:rPr lang="en-US" smtClean="0"/>
              <a:t>‹#›</a:t>
            </a:fld>
            <a:endParaRPr lang="en-US"/>
          </a:p>
        </p:txBody>
      </p:sp>
    </p:spTree>
    <p:extLst>
      <p:ext uri="{BB962C8B-B14F-4D97-AF65-F5344CB8AC3E}">
        <p14:creationId xmlns:p14="http://schemas.microsoft.com/office/powerpoint/2010/main" val="2969254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14A6A-90DB-9C9F-2A59-51B9480B14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014378-22D4-D6BD-BDE8-EF1CE10C57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4CF56-0D01-CB99-BEFA-157E6F1EDB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E660A1-8B72-2653-03E1-79F07D75AC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CC70E5-3D27-53F5-6BDF-890CDE92FE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4ECFCF-2A95-E3D4-B8F6-622049AA04CC}"/>
              </a:ext>
            </a:extLst>
          </p:cNvPr>
          <p:cNvSpPr>
            <a:spLocks noGrp="1"/>
          </p:cNvSpPr>
          <p:nvPr>
            <p:ph type="dt" sz="half" idx="10"/>
          </p:nvPr>
        </p:nvSpPr>
        <p:spPr/>
        <p:txBody>
          <a:bodyPr/>
          <a:lstStyle/>
          <a:p>
            <a:fld id="{47D2DA10-23EE-4939-8CC6-CE591974434F}" type="datetime1">
              <a:rPr lang="en-AU" smtClean="0"/>
              <a:t>10/10/2024</a:t>
            </a:fld>
            <a:endParaRPr lang="en-US"/>
          </a:p>
        </p:txBody>
      </p:sp>
      <p:sp>
        <p:nvSpPr>
          <p:cNvPr id="8" name="Footer Placeholder 7">
            <a:extLst>
              <a:ext uri="{FF2B5EF4-FFF2-40B4-BE49-F238E27FC236}">
                <a16:creationId xmlns:a16="http://schemas.microsoft.com/office/drawing/2014/main" id="{813F5908-A8D2-9189-623F-DC65EA92C0A4}"/>
              </a:ext>
            </a:extLst>
          </p:cNvPr>
          <p:cNvSpPr>
            <a:spLocks noGrp="1"/>
          </p:cNvSpPr>
          <p:nvPr>
            <p:ph type="ftr" sz="quarter" idx="11"/>
          </p:nvPr>
        </p:nvSpPr>
        <p:spPr/>
        <p:txBody>
          <a:bodyPr/>
          <a:lstStyle/>
          <a:p>
            <a:r>
              <a:rPr lang="en-US"/>
              <a:t>Frankston City Council</a:t>
            </a:r>
          </a:p>
        </p:txBody>
      </p:sp>
      <p:sp>
        <p:nvSpPr>
          <p:cNvPr id="9" name="Slide Number Placeholder 8">
            <a:extLst>
              <a:ext uri="{FF2B5EF4-FFF2-40B4-BE49-F238E27FC236}">
                <a16:creationId xmlns:a16="http://schemas.microsoft.com/office/drawing/2014/main" id="{39FCF5FD-6AD2-3EC3-3AF4-F6DEB61CBF68}"/>
              </a:ext>
            </a:extLst>
          </p:cNvPr>
          <p:cNvSpPr>
            <a:spLocks noGrp="1"/>
          </p:cNvSpPr>
          <p:nvPr>
            <p:ph type="sldNum" sz="quarter" idx="12"/>
          </p:nvPr>
        </p:nvSpPr>
        <p:spPr/>
        <p:txBody>
          <a:bodyPr/>
          <a:lstStyle/>
          <a:p>
            <a:fld id="{E8CF61FB-2F6E-464E-B224-C5FFB0D97310}" type="slidenum">
              <a:rPr lang="en-US" smtClean="0"/>
              <a:t>‹#›</a:t>
            </a:fld>
            <a:endParaRPr lang="en-US"/>
          </a:p>
        </p:txBody>
      </p:sp>
    </p:spTree>
    <p:extLst>
      <p:ext uri="{BB962C8B-B14F-4D97-AF65-F5344CB8AC3E}">
        <p14:creationId xmlns:p14="http://schemas.microsoft.com/office/powerpoint/2010/main" val="1073408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9FF035-DA3A-46F7-B510-D866A487D10D}" type="datetime1">
              <a:rPr lang="en-AU" smtClean="0"/>
              <a:t>10/10/2024</a:t>
            </a:fld>
            <a:endParaRPr lang="en-AU"/>
          </a:p>
        </p:txBody>
      </p:sp>
      <p:sp>
        <p:nvSpPr>
          <p:cNvPr id="5" name="Footer Placeholder 4"/>
          <p:cNvSpPr>
            <a:spLocks noGrp="1"/>
          </p:cNvSpPr>
          <p:nvPr>
            <p:ph type="ftr" sz="quarter" idx="11"/>
          </p:nvPr>
        </p:nvSpPr>
        <p:spPr/>
        <p:txBody>
          <a:bodyPr/>
          <a:lstStyle/>
          <a:p>
            <a:r>
              <a:rPr lang="en-AU"/>
              <a:t>Frankston City Council</a:t>
            </a:r>
          </a:p>
        </p:txBody>
      </p:sp>
      <p:sp>
        <p:nvSpPr>
          <p:cNvPr id="6" name="Slide Number Placeholder 5"/>
          <p:cNvSpPr>
            <a:spLocks noGrp="1"/>
          </p:cNvSpPr>
          <p:nvPr>
            <p:ph type="sldNum" sz="quarter" idx="12"/>
          </p:nvPr>
        </p:nvSpPr>
        <p:spPr/>
        <p:txBody>
          <a:bodyPr/>
          <a:lstStyle/>
          <a:p>
            <a:fld id="{57282194-5B94-4AF9-B146-FC073322B087}" type="slidenum">
              <a:rPr lang="en-AU" smtClean="0"/>
              <a:t>‹#›</a:t>
            </a:fld>
            <a:endParaRPr lang="en-AU"/>
          </a:p>
        </p:txBody>
      </p:sp>
    </p:spTree>
    <p:extLst>
      <p:ext uri="{BB962C8B-B14F-4D97-AF65-F5344CB8AC3E}">
        <p14:creationId xmlns:p14="http://schemas.microsoft.com/office/powerpoint/2010/main" val="15606855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E38A2-DCFD-4376-67A6-7D167A12D9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E82DF2-28CC-CAAE-BED9-0CB89A2EA091}"/>
              </a:ext>
            </a:extLst>
          </p:cNvPr>
          <p:cNvSpPr>
            <a:spLocks noGrp="1"/>
          </p:cNvSpPr>
          <p:nvPr>
            <p:ph type="dt" sz="half" idx="10"/>
          </p:nvPr>
        </p:nvSpPr>
        <p:spPr/>
        <p:txBody>
          <a:bodyPr/>
          <a:lstStyle/>
          <a:p>
            <a:fld id="{823B06F1-BCF5-44C8-80E5-BAB9DFECB973}" type="datetime1">
              <a:rPr lang="en-AU" smtClean="0"/>
              <a:t>10/10/2024</a:t>
            </a:fld>
            <a:endParaRPr lang="en-US"/>
          </a:p>
        </p:txBody>
      </p:sp>
      <p:sp>
        <p:nvSpPr>
          <p:cNvPr id="4" name="Footer Placeholder 3">
            <a:extLst>
              <a:ext uri="{FF2B5EF4-FFF2-40B4-BE49-F238E27FC236}">
                <a16:creationId xmlns:a16="http://schemas.microsoft.com/office/drawing/2014/main" id="{8248C357-2796-A217-B76E-F2F0EFD16FA1}"/>
              </a:ext>
            </a:extLst>
          </p:cNvPr>
          <p:cNvSpPr>
            <a:spLocks noGrp="1"/>
          </p:cNvSpPr>
          <p:nvPr>
            <p:ph type="ftr" sz="quarter" idx="11"/>
          </p:nvPr>
        </p:nvSpPr>
        <p:spPr/>
        <p:txBody>
          <a:bodyPr/>
          <a:lstStyle/>
          <a:p>
            <a:r>
              <a:rPr lang="en-US"/>
              <a:t>Frankston City Council</a:t>
            </a:r>
          </a:p>
        </p:txBody>
      </p:sp>
      <p:sp>
        <p:nvSpPr>
          <p:cNvPr id="5" name="Slide Number Placeholder 4">
            <a:extLst>
              <a:ext uri="{FF2B5EF4-FFF2-40B4-BE49-F238E27FC236}">
                <a16:creationId xmlns:a16="http://schemas.microsoft.com/office/drawing/2014/main" id="{B409E490-CB24-A34A-E7D9-4147365906D8}"/>
              </a:ext>
            </a:extLst>
          </p:cNvPr>
          <p:cNvSpPr>
            <a:spLocks noGrp="1"/>
          </p:cNvSpPr>
          <p:nvPr>
            <p:ph type="sldNum" sz="quarter" idx="12"/>
          </p:nvPr>
        </p:nvSpPr>
        <p:spPr/>
        <p:txBody>
          <a:bodyPr/>
          <a:lstStyle/>
          <a:p>
            <a:fld id="{E8CF61FB-2F6E-464E-B224-C5FFB0D97310}" type="slidenum">
              <a:rPr lang="en-US" smtClean="0"/>
              <a:t>‹#›</a:t>
            </a:fld>
            <a:endParaRPr lang="en-US"/>
          </a:p>
        </p:txBody>
      </p:sp>
    </p:spTree>
    <p:extLst>
      <p:ext uri="{BB962C8B-B14F-4D97-AF65-F5344CB8AC3E}">
        <p14:creationId xmlns:p14="http://schemas.microsoft.com/office/powerpoint/2010/main" val="1770991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450C98-95DC-780F-0F5E-DFE37A7E5030}"/>
              </a:ext>
            </a:extLst>
          </p:cNvPr>
          <p:cNvSpPr>
            <a:spLocks noGrp="1"/>
          </p:cNvSpPr>
          <p:nvPr>
            <p:ph type="dt" sz="half" idx="10"/>
          </p:nvPr>
        </p:nvSpPr>
        <p:spPr/>
        <p:txBody>
          <a:bodyPr/>
          <a:lstStyle/>
          <a:p>
            <a:fld id="{40B2B918-28CD-44D1-B7B7-F410BA415E3C}" type="datetime1">
              <a:rPr lang="en-AU" smtClean="0"/>
              <a:t>10/10/2024</a:t>
            </a:fld>
            <a:endParaRPr lang="en-US"/>
          </a:p>
        </p:txBody>
      </p:sp>
      <p:sp>
        <p:nvSpPr>
          <p:cNvPr id="3" name="Footer Placeholder 2">
            <a:extLst>
              <a:ext uri="{FF2B5EF4-FFF2-40B4-BE49-F238E27FC236}">
                <a16:creationId xmlns:a16="http://schemas.microsoft.com/office/drawing/2014/main" id="{A1BE75DF-A8E1-35BB-AADE-8B3EF911C61C}"/>
              </a:ext>
            </a:extLst>
          </p:cNvPr>
          <p:cNvSpPr>
            <a:spLocks noGrp="1"/>
          </p:cNvSpPr>
          <p:nvPr>
            <p:ph type="ftr" sz="quarter" idx="11"/>
          </p:nvPr>
        </p:nvSpPr>
        <p:spPr/>
        <p:txBody>
          <a:bodyPr/>
          <a:lstStyle/>
          <a:p>
            <a:r>
              <a:rPr lang="en-US"/>
              <a:t>Frankston City Council</a:t>
            </a:r>
          </a:p>
        </p:txBody>
      </p:sp>
      <p:sp>
        <p:nvSpPr>
          <p:cNvPr id="4" name="Slide Number Placeholder 3">
            <a:extLst>
              <a:ext uri="{FF2B5EF4-FFF2-40B4-BE49-F238E27FC236}">
                <a16:creationId xmlns:a16="http://schemas.microsoft.com/office/drawing/2014/main" id="{591AB1C8-0602-4A08-3667-9B1FA5971002}"/>
              </a:ext>
            </a:extLst>
          </p:cNvPr>
          <p:cNvSpPr>
            <a:spLocks noGrp="1"/>
          </p:cNvSpPr>
          <p:nvPr>
            <p:ph type="sldNum" sz="quarter" idx="12"/>
          </p:nvPr>
        </p:nvSpPr>
        <p:spPr/>
        <p:txBody>
          <a:bodyPr/>
          <a:lstStyle/>
          <a:p>
            <a:fld id="{E8CF61FB-2F6E-464E-B224-C5FFB0D97310}" type="slidenum">
              <a:rPr lang="en-US" smtClean="0"/>
              <a:t>‹#›</a:t>
            </a:fld>
            <a:endParaRPr lang="en-US"/>
          </a:p>
        </p:txBody>
      </p:sp>
    </p:spTree>
    <p:extLst>
      <p:ext uri="{BB962C8B-B14F-4D97-AF65-F5344CB8AC3E}">
        <p14:creationId xmlns:p14="http://schemas.microsoft.com/office/powerpoint/2010/main" val="2144267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F0A41-CE22-694B-EACE-646531B629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244A51-0163-62B0-9F05-67D8785BBB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0EF878-CC22-5CCD-2EB3-AEB29747B8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4DE8B7-28F3-13C9-F3F0-619AD56993F8}"/>
              </a:ext>
            </a:extLst>
          </p:cNvPr>
          <p:cNvSpPr>
            <a:spLocks noGrp="1"/>
          </p:cNvSpPr>
          <p:nvPr>
            <p:ph type="dt" sz="half" idx="10"/>
          </p:nvPr>
        </p:nvSpPr>
        <p:spPr/>
        <p:txBody>
          <a:bodyPr/>
          <a:lstStyle/>
          <a:p>
            <a:fld id="{110A6B2B-7D03-47CA-B50B-A62B4AECBBCE}" type="datetime1">
              <a:rPr lang="en-AU" smtClean="0"/>
              <a:t>10/10/2024</a:t>
            </a:fld>
            <a:endParaRPr lang="en-US"/>
          </a:p>
        </p:txBody>
      </p:sp>
      <p:sp>
        <p:nvSpPr>
          <p:cNvPr id="6" name="Footer Placeholder 5">
            <a:extLst>
              <a:ext uri="{FF2B5EF4-FFF2-40B4-BE49-F238E27FC236}">
                <a16:creationId xmlns:a16="http://schemas.microsoft.com/office/drawing/2014/main" id="{50C98A4A-2B31-C25B-2DCA-73C07CF0B65B}"/>
              </a:ext>
            </a:extLst>
          </p:cNvPr>
          <p:cNvSpPr>
            <a:spLocks noGrp="1"/>
          </p:cNvSpPr>
          <p:nvPr>
            <p:ph type="ftr" sz="quarter" idx="11"/>
          </p:nvPr>
        </p:nvSpPr>
        <p:spPr/>
        <p:txBody>
          <a:bodyPr/>
          <a:lstStyle/>
          <a:p>
            <a:r>
              <a:rPr lang="en-US"/>
              <a:t>Frankston City Council</a:t>
            </a:r>
          </a:p>
        </p:txBody>
      </p:sp>
      <p:sp>
        <p:nvSpPr>
          <p:cNvPr id="7" name="Slide Number Placeholder 6">
            <a:extLst>
              <a:ext uri="{FF2B5EF4-FFF2-40B4-BE49-F238E27FC236}">
                <a16:creationId xmlns:a16="http://schemas.microsoft.com/office/drawing/2014/main" id="{F03D01F3-2B33-9189-5B23-1E7EAA883820}"/>
              </a:ext>
            </a:extLst>
          </p:cNvPr>
          <p:cNvSpPr>
            <a:spLocks noGrp="1"/>
          </p:cNvSpPr>
          <p:nvPr>
            <p:ph type="sldNum" sz="quarter" idx="12"/>
          </p:nvPr>
        </p:nvSpPr>
        <p:spPr/>
        <p:txBody>
          <a:bodyPr/>
          <a:lstStyle/>
          <a:p>
            <a:fld id="{E8CF61FB-2F6E-464E-B224-C5FFB0D97310}" type="slidenum">
              <a:rPr lang="en-US" smtClean="0"/>
              <a:t>‹#›</a:t>
            </a:fld>
            <a:endParaRPr lang="en-US"/>
          </a:p>
        </p:txBody>
      </p:sp>
    </p:spTree>
    <p:extLst>
      <p:ext uri="{BB962C8B-B14F-4D97-AF65-F5344CB8AC3E}">
        <p14:creationId xmlns:p14="http://schemas.microsoft.com/office/powerpoint/2010/main" val="1526431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CE9C-1550-F2CE-23F7-839C4905D1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882876-B192-DC0E-9BAB-765E5C2904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C779599-3278-994A-98B7-9AA42E09D7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DF71CE-A283-0C17-C6DB-EA41B8D29002}"/>
              </a:ext>
            </a:extLst>
          </p:cNvPr>
          <p:cNvSpPr>
            <a:spLocks noGrp="1"/>
          </p:cNvSpPr>
          <p:nvPr>
            <p:ph type="dt" sz="half" idx="10"/>
          </p:nvPr>
        </p:nvSpPr>
        <p:spPr/>
        <p:txBody>
          <a:bodyPr/>
          <a:lstStyle/>
          <a:p>
            <a:fld id="{F90A0949-25F5-47E6-958D-B7A52D254E0C}" type="datetime1">
              <a:rPr lang="en-AU" smtClean="0"/>
              <a:t>10/10/2024</a:t>
            </a:fld>
            <a:endParaRPr lang="en-US"/>
          </a:p>
        </p:txBody>
      </p:sp>
      <p:sp>
        <p:nvSpPr>
          <p:cNvPr id="6" name="Footer Placeholder 5">
            <a:extLst>
              <a:ext uri="{FF2B5EF4-FFF2-40B4-BE49-F238E27FC236}">
                <a16:creationId xmlns:a16="http://schemas.microsoft.com/office/drawing/2014/main" id="{0F606C7C-761A-5C97-313A-B32308339A77}"/>
              </a:ext>
            </a:extLst>
          </p:cNvPr>
          <p:cNvSpPr>
            <a:spLocks noGrp="1"/>
          </p:cNvSpPr>
          <p:nvPr>
            <p:ph type="ftr" sz="quarter" idx="11"/>
          </p:nvPr>
        </p:nvSpPr>
        <p:spPr/>
        <p:txBody>
          <a:bodyPr/>
          <a:lstStyle/>
          <a:p>
            <a:r>
              <a:rPr lang="en-US"/>
              <a:t>Frankston City Council</a:t>
            </a:r>
          </a:p>
        </p:txBody>
      </p:sp>
      <p:sp>
        <p:nvSpPr>
          <p:cNvPr id="7" name="Slide Number Placeholder 6">
            <a:extLst>
              <a:ext uri="{FF2B5EF4-FFF2-40B4-BE49-F238E27FC236}">
                <a16:creationId xmlns:a16="http://schemas.microsoft.com/office/drawing/2014/main" id="{D07D4A52-1AA2-DDEF-60D9-637BF39534CC}"/>
              </a:ext>
            </a:extLst>
          </p:cNvPr>
          <p:cNvSpPr>
            <a:spLocks noGrp="1"/>
          </p:cNvSpPr>
          <p:nvPr>
            <p:ph type="sldNum" sz="quarter" idx="12"/>
          </p:nvPr>
        </p:nvSpPr>
        <p:spPr/>
        <p:txBody>
          <a:bodyPr/>
          <a:lstStyle/>
          <a:p>
            <a:fld id="{E8CF61FB-2F6E-464E-B224-C5FFB0D97310}" type="slidenum">
              <a:rPr lang="en-US" smtClean="0"/>
              <a:t>‹#›</a:t>
            </a:fld>
            <a:endParaRPr lang="en-US"/>
          </a:p>
        </p:txBody>
      </p:sp>
    </p:spTree>
    <p:extLst>
      <p:ext uri="{BB962C8B-B14F-4D97-AF65-F5344CB8AC3E}">
        <p14:creationId xmlns:p14="http://schemas.microsoft.com/office/powerpoint/2010/main" val="2328247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0B77B-AE1C-72C6-9911-97C5FA55FE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E0B1C7-5AFE-B70B-CACA-ED35C6E9C5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29ADE-058E-ED5C-A8B7-CBF8CB255741}"/>
              </a:ext>
            </a:extLst>
          </p:cNvPr>
          <p:cNvSpPr>
            <a:spLocks noGrp="1"/>
          </p:cNvSpPr>
          <p:nvPr>
            <p:ph type="dt" sz="half" idx="10"/>
          </p:nvPr>
        </p:nvSpPr>
        <p:spPr/>
        <p:txBody>
          <a:bodyPr/>
          <a:lstStyle/>
          <a:p>
            <a:fld id="{97ED0CBF-8D91-4153-AFC8-2247FF5454AE}" type="datetime1">
              <a:rPr lang="en-AU" smtClean="0"/>
              <a:t>10/10/2024</a:t>
            </a:fld>
            <a:endParaRPr lang="en-US"/>
          </a:p>
        </p:txBody>
      </p:sp>
      <p:sp>
        <p:nvSpPr>
          <p:cNvPr id="5" name="Footer Placeholder 4">
            <a:extLst>
              <a:ext uri="{FF2B5EF4-FFF2-40B4-BE49-F238E27FC236}">
                <a16:creationId xmlns:a16="http://schemas.microsoft.com/office/drawing/2014/main" id="{65B6E0C9-F747-047A-824B-0B9247923456}"/>
              </a:ext>
            </a:extLst>
          </p:cNvPr>
          <p:cNvSpPr>
            <a:spLocks noGrp="1"/>
          </p:cNvSpPr>
          <p:nvPr>
            <p:ph type="ftr" sz="quarter" idx="11"/>
          </p:nvPr>
        </p:nvSpPr>
        <p:spPr/>
        <p:txBody>
          <a:bodyPr/>
          <a:lstStyle/>
          <a:p>
            <a:r>
              <a:rPr lang="en-US"/>
              <a:t>Frankston City Council</a:t>
            </a:r>
          </a:p>
        </p:txBody>
      </p:sp>
      <p:sp>
        <p:nvSpPr>
          <p:cNvPr id="6" name="Slide Number Placeholder 5">
            <a:extLst>
              <a:ext uri="{FF2B5EF4-FFF2-40B4-BE49-F238E27FC236}">
                <a16:creationId xmlns:a16="http://schemas.microsoft.com/office/drawing/2014/main" id="{AB590394-2C8C-716C-2418-16A097F0AB34}"/>
              </a:ext>
            </a:extLst>
          </p:cNvPr>
          <p:cNvSpPr>
            <a:spLocks noGrp="1"/>
          </p:cNvSpPr>
          <p:nvPr>
            <p:ph type="sldNum" sz="quarter" idx="12"/>
          </p:nvPr>
        </p:nvSpPr>
        <p:spPr/>
        <p:txBody>
          <a:bodyPr/>
          <a:lstStyle/>
          <a:p>
            <a:fld id="{E8CF61FB-2F6E-464E-B224-C5FFB0D97310}" type="slidenum">
              <a:rPr lang="en-US" smtClean="0"/>
              <a:t>‹#›</a:t>
            </a:fld>
            <a:endParaRPr lang="en-US"/>
          </a:p>
        </p:txBody>
      </p:sp>
    </p:spTree>
    <p:extLst>
      <p:ext uri="{BB962C8B-B14F-4D97-AF65-F5344CB8AC3E}">
        <p14:creationId xmlns:p14="http://schemas.microsoft.com/office/powerpoint/2010/main" val="26644374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DDF421-FA39-C571-F81F-75E4C05D26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9FC087-977A-691B-C95C-27FD4BC8E1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3E163-77A4-256A-318E-7D0C9875D47F}"/>
              </a:ext>
            </a:extLst>
          </p:cNvPr>
          <p:cNvSpPr>
            <a:spLocks noGrp="1"/>
          </p:cNvSpPr>
          <p:nvPr>
            <p:ph type="dt" sz="half" idx="10"/>
          </p:nvPr>
        </p:nvSpPr>
        <p:spPr/>
        <p:txBody>
          <a:bodyPr/>
          <a:lstStyle/>
          <a:p>
            <a:fld id="{334F0710-B910-45F9-B159-ED7343D7D025}" type="datetime1">
              <a:rPr lang="en-AU" smtClean="0"/>
              <a:t>10/10/2024</a:t>
            </a:fld>
            <a:endParaRPr lang="en-US"/>
          </a:p>
        </p:txBody>
      </p:sp>
      <p:sp>
        <p:nvSpPr>
          <p:cNvPr id="5" name="Footer Placeholder 4">
            <a:extLst>
              <a:ext uri="{FF2B5EF4-FFF2-40B4-BE49-F238E27FC236}">
                <a16:creationId xmlns:a16="http://schemas.microsoft.com/office/drawing/2014/main" id="{E76B4B27-C536-2802-4E06-8FDCD244B254}"/>
              </a:ext>
            </a:extLst>
          </p:cNvPr>
          <p:cNvSpPr>
            <a:spLocks noGrp="1"/>
          </p:cNvSpPr>
          <p:nvPr>
            <p:ph type="ftr" sz="quarter" idx="11"/>
          </p:nvPr>
        </p:nvSpPr>
        <p:spPr/>
        <p:txBody>
          <a:bodyPr/>
          <a:lstStyle/>
          <a:p>
            <a:r>
              <a:rPr lang="en-US"/>
              <a:t>Frankston City Council</a:t>
            </a:r>
          </a:p>
        </p:txBody>
      </p:sp>
      <p:sp>
        <p:nvSpPr>
          <p:cNvPr id="6" name="Slide Number Placeholder 5">
            <a:extLst>
              <a:ext uri="{FF2B5EF4-FFF2-40B4-BE49-F238E27FC236}">
                <a16:creationId xmlns:a16="http://schemas.microsoft.com/office/drawing/2014/main" id="{FDDBFC1F-D731-879C-9DEE-6CD36C1AD2E7}"/>
              </a:ext>
            </a:extLst>
          </p:cNvPr>
          <p:cNvSpPr>
            <a:spLocks noGrp="1"/>
          </p:cNvSpPr>
          <p:nvPr>
            <p:ph type="sldNum" sz="quarter" idx="12"/>
          </p:nvPr>
        </p:nvSpPr>
        <p:spPr/>
        <p:txBody>
          <a:bodyPr/>
          <a:lstStyle/>
          <a:p>
            <a:fld id="{E8CF61FB-2F6E-464E-B224-C5FFB0D97310}" type="slidenum">
              <a:rPr lang="en-US" smtClean="0"/>
              <a:t>‹#›</a:t>
            </a:fld>
            <a:endParaRPr lang="en-US"/>
          </a:p>
        </p:txBody>
      </p:sp>
    </p:spTree>
    <p:extLst>
      <p:ext uri="{BB962C8B-B14F-4D97-AF65-F5344CB8AC3E}">
        <p14:creationId xmlns:p14="http://schemas.microsoft.com/office/powerpoint/2010/main" val="3265841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3A43A38A-1A8E-4F7E-8E28-0F94D6408A7C}" type="datetime1">
              <a:rPr lang="en-AU" smtClean="0"/>
              <a:t>10/10/2024</a:t>
            </a:fld>
            <a:endParaRPr lang="en-AU"/>
          </a:p>
        </p:txBody>
      </p:sp>
      <p:sp>
        <p:nvSpPr>
          <p:cNvPr id="5" name="Footer Placeholder 4"/>
          <p:cNvSpPr>
            <a:spLocks noGrp="1"/>
          </p:cNvSpPr>
          <p:nvPr>
            <p:ph type="ftr" sz="quarter" idx="11"/>
          </p:nvPr>
        </p:nvSpPr>
        <p:spPr/>
        <p:txBody>
          <a:bodyPr/>
          <a:lstStyle/>
          <a:p>
            <a:r>
              <a:rPr lang="en-AU"/>
              <a:t>Frankston City Council</a:t>
            </a:r>
          </a:p>
        </p:txBody>
      </p:sp>
      <p:sp>
        <p:nvSpPr>
          <p:cNvPr id="6" name="Slide Number Placeholder 5"/>
          <p:cNvSpPr>
            <a:spLocks noGrp="1"/>
          </p:cNvSpPr>
          <p:nvPr>
            <p:ph type="sldNum" sz="quarter" idx="12"/>
          </p:nvPr>
        </p:nvSpPr>
        <p:spPr/>
        <p:txBody>
          <a:bodyPr/>
          <a:lstStyle/>
          <a:p>
            <a:fld id="{57282194-5B94-4AF9-B146-FC073322B087}" type="slidenum">
              <a:rPr lang="en-AU" smtClean="0"/>
              <a:t>‹#›</a:t>
            </a:fld>
            <a:endParaRPr lang="en-AU"/>
          </a:p>
        </p:txBody>
      </p:sp>
    </p:spTree>
    <p:extLst>
      <p:ext uri="{BB962C8B-B14F-4D97-AF65-F5344CB8AC3E}">
        <p14:creationId xmlns:p14="http://schemas.microsoft.com/office/powerpoint/2010/main" val="1649787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A932965-A50A-41CC-9B16-5D52A4037825}" type="datetime1">
              <a:rPr lang="en-AU" smtClean="0"/>
              <a:t>10/10/2024</a:t>
            </a:fld>
            <a:endParaRPr lang="en-AU"/>
          </a:p>
        </p:txBody>
      </p:sp>
      <p:sp>
        <p:nvSpPr>
          <p:cNvPr id="5" name="Footer Placeholder 4"/>
          <p:cNvSpPr>
            <a:spLocks noGrp="1"/>
          </p:cNvSpPr>
          <p:nvPr>
            <p:ph type="ftr" sz="quarter" idx="11"/>
          </p:nvPr>
        </p:nvSpPr>
        <p:spPr/>
        <p:txBody>
          <a:bodyPr/>
          <a:lstStyle/>
          <a:p>
            <a:r>
              <a:rPr lang="en-AU"/>
              <a:t>Frankston City Council</a:t>
            </a:r>
          </a:p>
        </p:txBody>
      </p:sp>
      <p:sp>
        <p:nvSpPr>
          <p:cNvPr id="6" name="Slide Number Placeholder 5"/>
          <p:cNvSpPr>
            <a:spLocks noGrp="1"/>
          </p:cNvSpPr>
          <p:nvPr>
            <p:ph type="sldNum" sz="quarter" idx="12"/>
          </p:nvPr>
        </p:nvSpPr>
        <p:spPr/>
        <p:txBody>
          <a:bodyPr/>
          <a:lstStyle/>
          <a:p>
            <a:fld id="{57282194-5B94-4AF9-B146-FC073322B087}" type="slidenum">
              <a:rPr lang="en-AU" smtClean="0"/>
              <a:t>‹#›</a:t>
            </a:fld>
            <a:endParaRPr lang="en-AU"/>
          </a:p>
        </p:txBody>
      </p:sp>
    </p:spTree>
    <p:extLst>
      <p:ext uri="{BB962C8B-B14F-4D97-AF65-F5344CB8AC3E}">
        <p14:creationId xmlns:p14="http://schemas.microsoft.com/office/powerpoint/2010/main" val="15360040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9FF035-DA3A-46F7-B510-D866A487D10D}" type="datetime1">
              <a:rPr lang="en-AU" smtClean="0"/>
              <a:t>10/10/2024</a:t>
            </a:fld>
            <a:endParaRPr lang="en-AU"/>
          </a:p>
        </p:txBody>
      </p:sp>
      <p:sp>
        <p:nvSpPr>
          <p:cNvPr id="5" name="Footer Placeholder 4"/>
          <p:cNvSpPr>
            <a:spLocks noGrp="1"/>
          </p:cNvSpPr>
          <p:nvPr>
            <p:ph type="ftr" sz="quarter" idx="11"/>
          </p:nvPr>
        </p:nvSpPr>
        <p:spPr/>
        <p:txBody>
          <a:bodyPr/>
          <a:lstStyle/>
          <a:p>
            <a:r>
              <a:rPr lang="en-AU"/>
              <a:t>Frankston City Council</a:t>
            </a:r>
          </a:p>
        </p:txBody>
      </p:sp>
      <p:sp>
        <p:nvSpPr>
          <p:cNvPr id="6" name="Slide Number Placeholder 5"/>
          <p:cNvSpPr>
            <a:spLocks noGrp="1"/>
          </p:cNvSpPr>
          <p:nvPr>
            <p:ph type="sldNum" sz="quarter" idx="12"/>
          </p:nvPr>
        </p:nvSpPr>
        <p:spPr/>
        <p:txBody>
          <a:bodyPr/>
          <a:lstStyle/>
          <a:p>
            <a:fld id="{57282194-5B94-4AF9-B146-FC073322B087}" type="slidenum">
              <a:rPr lang="en-AU" smtClean="0"/>
              <a:t>‹#›</a:t>
            </a:fld>
            <a:endParaRPr lang="en-AU"/>
          </a:p>
        </p:txBody>
      </p:sp>
    </p:spTree>
    <p:extLst>
      <p:ext uri="{BB962C8B-B14F-4D97-AF65-F5344CB8AC3E}">
        <p14:creationId xmlns:p14="http://schemas.microsoft.com/office/powerpoint/2010/main" val="17223922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9727A328-5B8F-428C-BF44-5682F702BAC6}" type="datetime1">
              <a:rPr lang="en-AU" smtClean="0"/>
              <a:t>10/10/2024</a:t>
            </a:fld>
            <a:endParaRPr lang="en-AU"/>
          </a:p>
        </p:txBody>
      </p:sp>
      <p:sp>
        <p:nvSpPr>
          <p:cNvPr id="6" name="Footer Placeholder 5"/>
          <p:cNvSpPr>
            <a:spLocks noGrp="1"/>
          </p:cNvSpPr>
          <p:nvPr>
            <p:ph type="ftr" sz="quarter" idx="11"/>
          </p:nvPr>
        </p:nvSpPr>
        <p:spPr/>
        <p:txBody>
          <a:bodyPr/>
          <a:lstStyle/>
          <a:p>
            <a:r>
              <a:rPr lang="en-AU"/>
              <a:t>Frankston City Council</a:t>
            </a:r>
          </a:p>
        </p:txBody>
      </p:sp>
      <p:sp>
        <p:nvSpPr>
          <p:cNvPr id="7" name="Slide Number Placeholder 6"/>
          <p:cNvSpPr>
            <a:spLocks noGrp="1"/>
          </p:cNvSpPr>
          <p:nvPr>
            <p:ph type="sldNum" sz="quarter" idx="12"/>
          </p:nvPr>
        </p:nvSpPr>
        <p:spPr/>
        <p:txBody>
          <a:bodyPr/>
          <a:lstStyle/>
          <a:p>
            <a:fld id="{57282194-5B94-4AF9-B146-FC073322B087}" type="slidenum">
              <a:rPr lang="en-AU" smtClean="0"/>
              <a:t>‹#›</a:t>
            </a:fld>
            <a:endParaRPr lang="en-AU"/>
          </a:p>
        </p:txBody>
      </p:sp>
    </p:spTree>
    <p:extLst>
      <p:ext uri="{BB962C8B-B14F-4D97-AF65-F5344CB8AC3E}">
        <p14:creationId xmlns:p14="http://schemas.microsoft.com/office/powerpoint/2010/main" val="549854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9727A328-5B8F-428C-BF44-5682F702BAC6}" type="datetime1">
              <a:rPr lang="en-AU" smtClean="0"/>
              <a:t>10/10/2024</a:t>
            </a:fld>
            <a:endParaRPr lang="en-AU"/>
          </a:p>
        </p:txBody>
      </p:sp>
      <p:sp>
        <p:nvSpPr>
          <p:cNvPr id="6" name="Footer Placeholder 5"/>
          <p:cNvSpPr>
            <a:spLocks noGrp="1"/>
          </p:cNvSpPr>
          <p:nvPr>
            <p:ph type="ftr" sz="quarter" idx="11"/>
          </p:nvPr>
        </p:nvSpPr>
        <p:spPr/>
        <p:txBody>
          <a:bodyPr/>
          <a:lstStyle/>
          <a:p>
            <a:r>
              <a:rPr lang="en-AU"/>
              <a:t>Frankston City Council</a:t>
            </a:r>
          </a:p>
        </p:txBody>
      </p:sp>
      <p:sp>
        <p:nvSpPr>
          <p:cNvPr id="7" name="Slide Number Placeholder 6"/>
          <p:cNvSpPr>
            <a:spLocks noGrp="1"/>
          </p:cNvSpPr>
          <p:nvPr>
            <p:ph type="sldNum" sz="quarter" idx="12"/>
          </p:nvPr>
        </p:nvSpPr>
        <p:spPr/>
        <p:txBody>
          <a:bodyPr/>
          <a:lstStyle/>
          <a:p>
            <a:fld id="{57282194-5B94-4AF9-B146-FC073322B087}" type="slidenum">
              <a:rPr lang="en-AU" smtClean="0"/>
              <a:t>‹#›</a:t>
            </a:fld>
            <a:endParaRPr lang="en-AU"/>
          </a:p>
        </p:txBody>
      </p:sp>
    </p:spTree>
    <p:extLst>
      <p:ext uri="{BB962C8B-B14F-4D97-AF65-F5344CB8AC3E}">
        <p14:creationId xmlns:p14="http://schemas.microsoft.com/office/powerpoint/2010/main" val="24620204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CA4EF4F-519F-4D26-A149-A4318903FBCE}" type="datetime1">
              <a:rPr lang="en-AU" smtClean="0"/>
              <a:t>10/10/2024</a:t>
            </a:fld>
            <a:endParaRPr lang="en-AU"/>
          </a:p>
        </p:txBody>
      </p:sp>
      <p:sp>
        <p:nvSpPr>
          <p:cNvPr id="8" name="Footer Placeholder 7"/>
          <p:cNvSpPr>
            <a:spLocks noGrp="1"/>
          </p:cNvSpPr>
          <p:nvPr>
            <p:ph type="ftr" sz="quarter" idx="11"/>
          </p:nvPr>
        </p:nvSpPr>
        <p:spPr/>
        <p:txBody>
          <a:bodyPr/>
          <a:lstStyle/>
          <a:p>
            <a:r>
              <a:rPr lang="en-AU"/>
              <a:t>Frankston City Council</a:t>
            </a:r>
          </a:p>
        </p:txBody>
      </p:sp>
      <p:sp>
        <p:nvSpPr>
          <p:cNvPr id="9" name="Slide Number Placeholder 8"/>
          <p:cNvSpPr>
            <a:spLocks noGrp="1"/>
          </p:cNvSpPr>
          <p:nvPr>
            <p:ph type="sldNum" sz="quarter" idx="12"/>
          </p:nvPr>
        </p:nvSpPr>
        <p:spPr/>
        <p:txBody>
          <a:bodyPr/>
          <a:lstStyle/>
          <a:p>
            <a:fld id="{57282194-5B94-4AF9-B146-FC073322B087}" type="slidenum">
              <a:rPr lang="en-AU" smtClean="0"/>
              <a:t>‹#›</a:t>
            </a:fld>
            <a:endParaRPr lang="en-AU"/>
          </a:p>
        </p:txBody>
      </p:sp>
    </p:spTree>
    <p:extLst>
      <p:ext uri="{BB962C8B-B14F-4D97-AF65-F5344CB8AC3E}">
        <p14:creationId xmlns:p14="http://schemas.microsoft.com/office/powerpoint/2010/main" val="42916891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EE1878F-279C-4E9E-A22F-7972A8EE202B}" type="datetime1">
              <a:rPr lang="en-AU" smtClean="0"/>
              <a:t>10/10/2024</a:t>
            </a:fld>
            <a:endParaRPr lang="en-AU"/>
          </a:p>
        </p:txBody>
      </p:sp>
      <p:sp>
        <p:nvSpPr>
          <p:cNvPr id="4" name="Footer Placeholder 3"/>
          <p:cNvSpPr>
            <a:spLocks noGrp="1"/>
          </p:cNvSpPr>
          <p:nvPr>
            <p:ph type="ftr" sz="quarter" idx="11"/>
          </p:nvPr>
        </p:nvSpPr>
        <p:spPr/>
        <p:txBody>
          <a:bodyPr/>
          <a:lstStyle/>
          <a:p>
            <a:r>
              <a:rPr lang="en-AU"/>
              <a:t>Frankston City Council</a:t>
            </a:r>
          </a:p>
        </p:txBody>
      </p:sp>
      <p:sp>
        <p:nvSpPr>
          <p:cNvPr id="5" name="Slide Number Placeholder 4"/>
          <p:cNvSpPr>
            <a:spLocks noGrp="1"/>
          </p:cNvSpPr>
          <p:nvPr>
            <p:ph type="sldNum" sz="quarter" idx="12"/>
          </p:nvPr>
        </p:nvSpPr>
        <p:spPr/>
        <p:txBody>
          <a:bodyPr/>
          <a:lstStyle/>
          <a:p>
            <a:fld id="{57282194-5B94-4AF9-B146-FC073322B087}" type="slidenum">
              <a:rPr lang="en-AU" smtClean="0"/>
              <a:t>‹#›</a:t>
            </a:fld>
            <a:endParaRPr lang="en-AU"/>
          </a:p>
        </p:txBody>
      </p:sp>
    </p:spTree>
    <p:extLst>
      <p:ext uri="{BB962C8B-B14F-4D97-AF65-F5344CB8AC3E}">
        <p14:creationId xmlns:p14="http://schemas.microsoft.com/office/powerpoint/2010/main" val="3417945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00F79-0845-4864-A9FD-9DCE9456247B}" type="datetime1">
              <a:rPr lang="en-AU" smtClean="0"/>
              <a:t>10/10/2024</a:t>
            </a:fld>
            <a:endParaRPr lang="en-AU"/>
          </a:p>
        </p:txBody>
      </p:sp>
      <p:sp>
        <p:nvSpPr>
          <p:cNvPr id="3" name="Footer Placeholder 2"/>
          <p:cNvSpPr>
            <a:spLocks noGrp="1"/>
          </p:cNvSpPr>
          <p:nvPr>
            <p:ph type="ftr" sz="quarter" idx="11"/>
          </p:nvPr>
        </p:nvSpPr>
        <p:spPr/>
        <p:txBody>
          <a:bodyPr/>
          <a:lstStyle/>
          <a:p>
            <a:r>
              <a:rPr lang="en-AU"/>
              <a:t>Frankston City Council</a:t>
            </a:r>
          </a:p>
        </p:txBody>
      </p:sp>
      <p:sp>
        <p:nvSpPr>
          <p:cNvPr id="4" name="Slide Number Placeholder 3"/>
          <p:cNvSpPr>
            <a:spLocks noGrp="1"/>
          </p:cNvSpPr>
          <p:nvPr>
            <p:ph type="sldNum" sz="quarter" idx="12"/>
          </p:nvPr>
        </p:nvSpPr>
        <p:spPr/>
        <p:txBody>
          <a:bodyPr/>
          <a:lstStyle/>
          <a:p>
            <a:fld id="{57282194-5B94-4AF9-B146-FC073322B087}" type="slidenum">
              <a:rPr lang="en-AU" smtClean="0"/>
              <a:t>‹#›</a:t>
            </a:fld>
            <a:endParaRPr lang="en-AU"/>
          </a:p>
        </p:txBody>
      </p:sp>
    </p:spTree>
    <p:extLst>
      <p:ext uri="{BB962C8B-B14F-4D97-AF65-F5344CB8AC3E}">
        <p14:creationId xmlns:p14="http://schemas.microsoft.com/office/powerpoint/2010/main" val="40521473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2ECAA4-A194-43A6-8376-ED7EBA883B0A}" type="datetime1">
              <a:rPr lang="en-AU" smtClean="0"/>
              <a:t>10/10/2024</a:t>
            </a:fld>
            <a:endParaRPr lang="en-AU"/>
          </a:p>
        </p:txBody>
      </p:sp>
      <p:sp>
        <p:nvSpPr>
          <p:cNvPr id="6" name="Footer Placeholder 5"/>
          <p:cNvSpPr>
            <a:spLocks noGrp="1"/>
          </p:cNvSpPr>
          <p:nvPr>
            <p:ph type="ftr" sz="quarter" idx="11"/>
          </p:nvPr>
        </p:nvSpPr>
        <p:spPr/>
        <p:txBody>
          <a:bodyPr/>
          <a:lstStyle/>
          <a:p>
            <a:r>
              <a:rPr lang="en-AU"/>
              <a:t>Frankston City Council</a:t>
            </a:r>
          </a:p>
        </p:txBody>
      </p:sp>
      <p:sp>
        <p:nvSpPr>
          <p:cNvPr id="7" name="Slide Number Placeholder 6"/>
          <p:cNvSpPr>
            <a:spLocks noGrp="1"/>
          </p:cNvSpPr>
          <p:nvPr>
            <p:ph type="sldNum" sz="quarter" idx="12"/>
          </p:nvPr>
        </p:nvSpPr>
        <p:spPr/>
        <p:txBody>
          <a:bodyPr/>
          <a:lstStyle/>
          <a:p>
            <a:fld id="{57282194-5B94-4AF9-B146-FC073322B087}" type="slidenum">
              <a:rPr lang="en-AU" smtClean="0"/>
              <a:t>‹#›</a:t>
            </a:fld>
            <a:endParaRPr lang="en-AU"/>
          </a:p>
        </p:txBody>
      </p:sp>
    </p:spTree>
    <p:extLst>
      <p:ext uri="{BB962C8B-B14F-4D97-AF65-F5344CB8AC3E}">
        <p14:creationId xmlns:p14="http://schemas.microsoft.com/office/powerpoint/2010/main" val="24783438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AD2625-A9B5-43CE-B9D7-8F4BB831DA02}" type="datetime1">
              <a:rPr lang="en-AU" smtClean="0"/>
              <a:t>10/10/2024</a:t>
            </a:fld>
            <a:endParaRPr lang="en-AU"/>
          </a:p>
        </p:txBody>
      </p:sp>
      <p:sp>
        <p:nvSpPr>
          <p:cNvPr id="6" name="Footer Placeholder 5"/>
          <p:cNvSpPr>
            <a:spLocks noGrp="1"/>
          </p:cNvSpPr>
          <p:nvPr>
            <p:ph type="ftr" sz="quarter" idx="11"/>
          </p:nvPr>
        </p:nvSpPr>
        <p:spPr/>
        <p:txBody>
          <a:bodyPr/>
          <a:lstStyle/>
          <a:p>
            <a:r>
              <a:rPr lang="en-AU"/>
              <a:t>Frankston City Council</a:t>
            </a:r>
          </a:p>
        </p:txBody>
      </p:sp>
      <p:sp>
        <p:nvSpPr>
          <p:cNvPr id="7" name="Slide Number Placeholder 6"/>
          <p:cNvSpPr>
            <a:spLocks noGrp="1"/>
          </p:cNvSpPr>
          <p:nvPr>
            <p:ph type="sldNum" sz="quarter" idx="12"/>
          </p:nvPr>
        </p:nvSpPr>
        <p:spPr/>
        <p:txBody>
          <a:bodyPr/>
          <a:lstStyle/>
          <a:p>
            <a:fld id="{57282194-5B94-4AF9-B146-FC073322B087}" type="slidenum">
              <a:rPr lang="en-AU" smtClean="0"/>
              <a:t>‹#›</a:t>
            </a:fld>
            <a:endParaRPr lang="en-AU"/>
          </a:p>
        </p:txBody>
      </p:sp>
    </p:spTree>
    <p:extLst>
      <p:ext uri="{BB962C8B-B14F-4D97-AF65-F5344CB8AC3E}">
        <p14:creationId xmlns:p14="http://schemas.microsoft.com/office/powerpoint/2010/main" val="24043743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7D9AB3E-A685-4E69-9D30-D130E59121B8}" type="datetime1">
              <a:rPr lang="en-AU" smtClean="0"/>
              <a:t>10/10/2024</a:t>
            </a:fld>
            <a:endParaRPr lang="en-AU"/>
          </a:p>
        </p:txBody>
      </p:sp>
      <p:sp>
        <p:nvSpPr>
          <p:cNvPr id="5" name="Footer Placeholder 4"/>
          <p:cNvSpPr>
            <a:spLocks noGrp="1"/>
          </p:cNvSpPr>
          <p:nvPr>
            <p:ph type="ftr" sz="quarter" idx="11"/>
          </p:nvPr>
        </p:nvSpPr>
        <p:spPr/>
        <p:txBody>
          <a:bodyPr/>
          <a:lstStyle/>
          <a:p>
            <a:r>
              <a:rPr lang="en-AU"/>
              <a:t>Frankston City Council</a:t>
            </a:r>
          </a:p>
        </p:txBody>
      </p:sp>
      <p:sp>
        <p:nvSpPr>
          <p:cNvPr id="6" name="Slide Number Placeholder 5"/>
          <p:cNvSpPr>
            <a:spLocks noGrp="1"/>
          </p:cNvSpPr>
          <p:nvPr>
            <p:ph type="sldNum" sz="quarter" idx="12"/>
          </p:nvPr>
        </p:nvSpPr>
        <p:spPr/>
        <p:txBody>
          <a:bodyPr/>
          <a:lstStyle/>
          <a:p>
            <a:fld id="{57282194-5B94-4AF9-B146-FC073322B087}" type="slidenum">
              <a:rPr lang="en-AU" smtClean="0"/>
              <a:t>‹#›</a:t>
            </a:fld>
            <a:endParaRPr lang="en-AU"/>
          </a:p>
        </p:txBody>
      </p:sp>
    </p:spTree>
    <p:extLst>
      <p:ext uri="{BB962C8B-B14F-4D97-AF65-F5344CB8AC3E}">
        <p14:creationId xmlns:p14="http://schemas.microsoft.com/office/powerpoint/2010/main" val="40638442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12559" y="6356350"/>
            <a:ext cx="7540841" cy="365125"/>
          </a:xfrm>
        </p:spPr>
        <p:txBody>
          <a:bodyPr/>
          <a:lstStyle>
            <a:lvl1pPr algn="l">
              <a:defRPr>
                <a:solidFill>
                  <a:schemeClr val="bg1"/>
                </a:solidFill>
              </a:defRPr>
            </a:lvl1pPr>
          </a:lstStyle>
          <a:p>
            <a:r>
              <a:rPr lang="en-AU"/>
              <a:t>Frankston City Council</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57282194-5B94-4AF9-B146-FC073322B087}" type="slidenum">
              <a:rPr lang="en-AU" smtClean="0"/>
              <a:pPr/>
              <a:t>‹#›</a:t>
            </a:fld>
            <a:endParaRPr lang="en-AU"/>
          </a:p>
        </p:txBody>
      </p:sp>
    </p:spTree>
    <p:extLst>
      <p:ext uri="{BB962C8B-B14F-4D97-AF65-F5344CB8AC3E}">
        <p14:creationId xmlns:p14="http://schemas.microsoft.com/office/powerpoint/2010/main" val="36214042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0430CE5B-6DDB-496B-B48A-8C34E5BF8B02}" type="datetime1">
              <a:rPr lang="en-AU" smtClean="0"/>
              <a:t>10/10/2024</a:t>
            </a:fld>
            <a:endParaRPr lang="en-AU"/>
          </a:p>
        </p:txBody>
      </p:sp>
      <p:sp>
        <p:nvSpPr>
          <p:cNvPr id="4" name="Footer Placeholder 3"/>
          <p:cNvSpPr>
            <a:spLocks noGrp="1"/>
          </p:cNvSpPr>
          <p:nvPr>
            <p:ph type="ftr" sz="quarter" idx="11"/>
          </p:nvPr>
        </p:nvSpPr>
        <p:spPr/>
        <p:txBody>
          <a:bodyPr/>
          <a:lstStyle/>
          <a:p>
            <a:r>
              <a:rPr lang="en-AU"/>
              <a:t>Frankston City Council</a:t>
            </a:r>
          </a:p>
        </p:txBody>
      </p:sp>
      <p:sp>
        <p:nvSpPr>
          <p:cNvPr id="5" name="Slide Number Placeholder 4"/>
          <p:cNvSpPr>
            <a:spLocks noGrp="1"/>
          </p:cNvSpPr>
          <p:nvPr>
            <p:ph type="sldNum" sz="quarter" idx="12"/>
          </p:nvPr>
        </p:nvSpPr>
        <p:spPr/>
        <p:txBody>
          <a:bodyPr/>
          <a:lstStyle/>
          <a:p>
            <a:fld id="{57282194-5B94-4AF9-B146-FC073322B087}" type="slidenum">
              <a:rPr lang="en-AU" smtClean="0"/>
              <a:t>‹#›</a:t>
            </a:fld>
            <a:endParaRPr lang="en-AU"/>
          </a:p>
        </p:txBody>
      </p:sp>
    </p:spTree>
    <p:extLst>
      <p:ext uri="{BB962C8B-B14F-4D97-AF65-F5344CB8AC3E}">
        <p14:creationId xmlns:p14="http://schemas.microsoft.com/office/powerpoint/2010/main" val="31192138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23A9827-A314-425C-B530-295C8C3C40B4}" type="datetime1">
              <a:rPr lang="en-AU" smtClean="0"/>
              <a:t>10/10/2024</a:t>
            </a:fld>
            <a:endParaRPr lang="en-AU"/>
          </a:p>
        </p:txBody>
      </p:sp>
      <p:sp>
        <p:nvSpPr>
          <p:cNvPr id="5" name="Footer Placeholder 4"/>
          <p:cNvSpPr>
            <a:spLocks noGrp="1"/>
          </p:cNvSpPr>
          <p:nvPr>
            <p:ph type="ftr" sz="quarter" idx="11"/>
          </p:nvPr>
        </p:nvSpPr>
        <p:spPr/>
        <p:txBody>
          <a:bodyPr/>
          <a:lstStyle/>
          <a:p>
            <a:r>
              <a:rPr lang="en-AU"/>
              <a:t>Frankston City Council</a:t>
            </a:r>
          </a:p>
        </p:txBody>
      </p:sp>
      <p:sp>
        <p:nvSpPr>
          <p:cNvPr id="6" name="Slide Number Placeholder 5"/>
          <p:cNvSpPr>
            <a:spLocks noGrp="1"/>
          </p:cNvSpPr>
          <p:nvPr>
            <p:ph type="sldNum" sz="quarter" idx="12"/>
          </p:nvPr>
        </p:nvSpPr>
        <p:spPr/>
        <p:txBody>
          <a:bodyPr/>
          <a:lstStyle/>
          <a:p>
            <a:fld id="{57282194-5B94-4AF9-B146-FC073322B087}" type="slidenum">
              <a:rPr lang="en-AU" smtClean="0"/>
              <a:t>‹#›</a:t>
            </a:fld>
            <a:endParaRPr lang="en-AU"/>
          </a:p>
        </p:txBody>
      </p:sp>
    </p:spTree>
    <p:extLst>
      <p:ext uri="{BB962C8B-B14F-4D97-AF65-F5344CB8AC3E}">
        <p14:creationId xmlns:p14="http://schemas.microsoft.com/office/powerpoint/2010/main" val="32254515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B3DB287D-E80B-49A4-B4D3-6C6CCFB2D4B5}" type="datetime1">
              <a:rPr lang="en-AU" smtClean="0"/>
              <a:t>10/10/2024</a:t>
            </a:fld>
            <a:endParaRPr lang="en-AU"/>
          </a:p>
        </p:txBody>
      </p:sp>
      <p:sp>
        <p:nvSpPr>
          <p:cNvPr id="5" name="Footer Placeholder 4"/>
          <p:cNvSpPr>
            <a:spLocks noGrp="1"/>
          </p:cNvSpPr>
          <p:nvPr>
            <p:ph type="ftr" sz="quarter" idx="11"/>
          </p:nvPr>
        </p:nvSpPr>
        <p:spPr/>
        <p:txBody>
          <a:bodyPr/>
          <a:lstStyle/>
          <a:p>
            <a:r>
              <a:rPr lang="en-AU"/>
              <a:t>Frankston City Council</a:t>
            </a:r>
          </a:p>
        </p:txBody>
      </p:sp>
      <p:sp>
        <p:nvSpPr>
          <p:cNvPr id="6" name="Slide Number Placeholder 5"/>
          <p:cNvSpPr>
            <a:spLocks noGrp="1"/>
          </p:cNvSpPr>
          <p:nvPr>
            <p:ph type="sldNum" sz="quarter" idx="12"/>
          </p:nvPr>
        </p:nvSpPr>
        <p:spPr/>
        <p:txBody>
          <a:bodyPr/>
          <a:lstStyle/>
          <a:p>
            <a:fld id="{50650CAF-8EBF-44FF-A5A6-ED0AF7C01D46}" type="slidenum">
              <a:rPr lang="en-AU" smtClean="0"/>
              <a:t>‹#›</a:t>
            </a:fld>
            <a:endParaRPr lang="en-AU"/>
          </a:p>
        </p:txBody>
      </p:sp>
    </p:spTree>
    <p:extLst>
      <p:ext uri="{BB962C8B-B14F-4D97-AF65-F5344CB8AC3E}">
        <p14:creationId xmlns:p14="http://schemas.microsoft.com/office/powerpoint/2010/main" val="4001660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CA4EF4F-519F-4D26-A149-A4318903FBCE}" type="datetime1">
              <a:rPr lang="en-AU" smtClean="0"/>
              <a:t>10/10/2024</a:t>
            </a:fld>
            <a:endParaRPr lang="en-AU"/>
          </a:p>
        </p:txBody>
      </p:sp>
      <p:sp>
        <p:nvSpPr>
          <p:cNvPr id="8" name="Footer Placeholder 7"/>
          <p:cNvSpPr>
            <a:spLocks noGrp="1"/>
          </p:cNvSpPr>
          <p:nvPr>
            <p:ph type="ftr" sz="quarter" idx="11"/>
          </p:nvPr>
        </p:nvSpPr>
        <p:spPr/>
        <p:txBody>
          <a:bodyPr/>
          <a:lstStyle/>
          <a:p>
            <a:r>
              <a:rPr lang="en-AU"/>
              <a:t>Frankston City Council</a:t>
            </a:r>
          </a:p>
        </p:txBody>
      </p:sp>
      <p:sp>
        <p:nvSpPr>
          <p:cNvPr id="9" name="Slide Number Placeholder 8"/>
          <p:cNvSpPr>
            <a:spLocks noGrp="1"/>
          </p:cNvSpPr>
          <p:nvPr>
            <p:ph type="sldNum" sz="quarter" idx="12"/>
          </p:nvPr>
        </p:nvSpPr>
        <p:spPr/>
        <p:txBody>
          <a:bodyPr/>
          <a:lstStyle/>
          <a:p>
            <a:fld id="{57282194-5B94-4AF9-B146-FC073322B087}" type="slidenum">
              <a:rPr lang="en-AU" smtClean="0"/>
              <a:t>‹#›</a:t>
            </a:fld>
            <a:endParaRPr lang="en-AU"/>
          </a:p>
        </p:txBody>
      </p:sp>
    </p:spTree>
    <p:extLst>
      <p:ext uri="{BB962C8B-B14F-4D97-AF65-F5344CB8AC3E}">
        <p14:creationId xmlns:p14="http://schemas.microsoft.com/office/powerpoint/2010/main" val="26216251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D0E0777-4102-4346-BCB6-D64220A5B980}" type="datetime1">
              <a:rPr lang="en-AU" smtClean="0"/>
              <a:t>10/10/2024</a:t>
            </a:fld>
            <a:endParaRPr lang="en-AU"/>
          </a:p>
        </p:txBody>
      </p:sp>
      <p:sp>
        <p:nvSpPr>
          <p:cNvPr id="5" name="Footer Placeholder 4"/>
          <p:cNvSpPr>
            <a:spLocks noGrp="1"/>
          </p:cNvSpPr>
          <p:nvPr>
            <p:ph type="ftr" sz="quarter" idx="11"/>
          </p:nvPr>
        </p:nvSpPr>
        <p:spPr/>
        <p:txBody>
          <a:bodyPr/>
          <a:lstStyle/>
          <a:p>
            <a:r>
              <a:rPr lang="en-AU"/>
              <a:t>Frankston City Council</a:t>
            </a:r>
          </a:p>
        </p:txBody>
      </p:sp>
      <p:sp>
        <p:nvSpPr>
          <p:cNvPr id="6" name="Slide Number Placeholder 5"/>
          <p:cNvSpPr>
            <a:spLocks noGrp="1"/>
          </p:cNvSpPr>
          <p:nvPr>
            <p:ph type="sldNum" sz="quarter" idx="12"/>
          </p:nvPr>
        </p:nvSpPr>
        <p:spPr/>
        <p:txBody>
          <a:bodyPr/>
          <a:lstStyle/>
          <a:p>
            <a:fld id="{50650CAF-8EBF-44FF-A5A6-ED0AF7C01D46}" type="slidenum">
              <a:rPr lang="en-AU" smtClean="0"/>
              <a:t>‹#›</a:t>
            </a:fld>
            <a:endParaRPr lang="en-AU"/>
          </a:p>
        </p:txBody>
      </p:sp>
    </p:spTree>
    <p:extLst>
      <p:ext uri="{BB962C8B-B14F-4D97-AF65-F5344CB8AC3E}">
        <p14:creationId xmlns:p14="http://schemas.microsoft.com/office/powerpoint/2010/main" val="17330262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B72479-FB8D-454D-9F3A-00722B975918}" type="datetime1">
              <a:rPr lang="en-AU" smtClean="0"/>
              <a:t>10/10/2024</a:t>
            </a:fld>
            <a:endParaRPr lang="en-AU"/>
          </a:p>
        </p:txBody>
      </p:sp>
      <p:sp>
        <p:nvSpPr>
          <p:cNvPr id="5" name="Footer Placeholder 4"/>
          <p:cNvSpPr>
            <a:spLocks noGrp="1"/>
          </p:cNvSpPr>
          <p:nvPr>
            <p:ph type="ftr" sz="quarter" idx="11"/>
          </p:nvPr>
        </p:nvSpPr>
        <p:spPr/>
        <p:txBody>
          <a:bodyPr/>
          <a:lstStyle/>
          <a:p>
            <a:r>
              <a:rPr lang="en-AU"/>
              <a:t>Frankston City Council</a:t>
            </a:r>
          </a:p>
        </p:txBody>
      </p:sp>
      <p:sp>
        <p:nvSpPr>
          <p:cNvPr id="6" name="Slide Number Placeholder 5"/>
          <p:cNvSpPr>
            <a:spLocks noGrp="1"/>
          </p:cNvSpPr>
          <p:nvPr>
            <p:ph type="sldNum" sz="quarter" idx="12"/>
          </p:nvPr>
        </p:nvSpPr>
        <p:spPr/>
        <p:txBody>
          <a:bodyPr/>
          <a:lstStyle/>
          <a:p>
            <a:fld id="{50650CAF-8EBF-44FF-A5A6-ED0AF7C01D46}" type="slidenum">
              <a:rPr lang="en-AU" smtClean="0"/>
              <a:t>‹#›</a:t>
            </a:fld>
            <a:endParaRPr lang="en-AU"/>
          </a:p>
        </p:txBody>
      </p:sp>
    </p:spTree>
    <p:extLst>
      <p:ext uri="{BB962C8B-B14F-4D97-AF65-F5344CB8AC3E}">
        <p14:creationId xmlns:p14="http://schemas.microsoft.com/office/powerpoint/2010/main" val="22699297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3EF104C4-31F0-4940-A983-4A2B6FDA4223}" type="datetime1">
              <a:rPr lang="en-AU" smtClean="0"/>
              <a:t>10/10/2024</a:t>
            </a:fld>
            <a:endParaRPr lang="en-AU"/>
          </a:p>
        </p:txBody>
      </p:sp>
      <p:sp>
        <p:nvSpPr>
          <p:cNvPr id="6" name="Footer Placeholder 5"/>
          <p:cNvSpPr>
            <a:spLocks noGrp="1"/>
          </p:cNvSpPr>
          <p:nvPr>
            <p:ph type="ftr" sz="quarter" idx="11"/>
          </p:nvPr>
        </p:nvSpPr>
        <p:spPr/>
        <p:txBody>
          <a:bodyPr/>
          <a:lstStyle/>
          <a:p>
            <a:r>
              <a:rPr lang="en-AU"/>
              <a:t>Frankston City Council</a:t>
            </a:r>
          </a:p>
        </p:txBody>
      </p:sp>
      <p:sp>
        <p:nvSpPr>
          <p:cNvPr id="7" name="Slide Number Placeholder 6"/>
          <p:cNvSpPr>
            <a:spLocks noGrp="1"/>
          </p:cNvSpPr>
          <p:nvPr>
            <p:ph type="sldNum" sz="quarter" idx="12"/>
          </p:nvPr>
        </p:nvSpPr>
        <p:spPr/>
        <p:txBody>
          <a:bodyPr/>
          <a:lstStyle/>
          <a:p>
            <a:fld id="{50650CAF-8EBF-44FF-A5A6-ED0AF7C01D46}" type="slidenum">
              <a:rPr lang="en-AU" smtClean="0"/>
              <a:t>‹#›</a:t>
            </a:fld>
            <a:endParaRPr lang="en-AU"/>
          </a:p>
        </p:txBody>
      </p:sp>
    </p:spTree>
    <p:extLst>
      <p:ext uri="{BB962C8B-B14F-4D97-AF65-F5344CB8AC3E}">
        <p14:creationId xmlns:p14="http://schemas.microsoft.com/office/powerpoint/2010/main" val="25968595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291ED462-05CB-4AFA-A7A1-4FF55DB0F085}" type="datetime1">
              <a:rPr lang="en-AU" smtClean="0"/>
              <a:t>10/10/2024</a:t>
            </a:fld>
            <a:endParaRPr lang="en-AU"/>
          </a:p>
        </p:txBody>
      </p:sp>
      <p:sp>
        <p:nvSpPr>
          <p:cNvPr id="8" name="Footer Placeholder 7"/>
          <p:cNvSpPr>
            <a:spLocks noGrp="1"/>
          </p:cNvSpPr>
          <p:nvPr>
            <p:ph type="ftr" sz="quarter" idx="11"/>
          </p:nvPr>
        </p:nvSpPr>
        <p:spPr/>
        <p:txBody>
          <a:bodyPr/>
          <a:lstStyle/>
          <a:p>
            <a:r>
              <a:rPr lang="en-AU"/>
              <a:t>Frankston City Council</a:t>
            </a:r>
          </a:p>
        </p:txBody>
      </p:sp>
      <p:sp>
        <p:nvSpPr>
          <p:cNvPr id="9" name="Slide Number Placeholder 8"/>
          <p:cNvSpPr>
            <a:spLocks noGrp="1"/>
          </p:cNvSpPr>
          <p:nvPr>
            <p:ph type="sldNum" sz="quarter" idx="12"/>
          </p:nvPr>
        </p:nvSpPr>
        <p:spPr/>
        <p:txBody>
          <a:bodyPr/>
          <a:lstStyle/>
          <a:p>
            <a:fld id="{50650CAF-8EBF-44FF-A5A6-ED0AF7C01D46}" type="slidenum">
              <a:rPr lang="en-AU" smtClean="0"/>
              <a:t>‹#›</a:t>
            </a:fld>
            <a:endParaRPr lang="en-AU"/>
          </a:p>
        </p:txBody>
      </p:sp>
    </p:spTree>
    <p:extLst>
      <p:ext uri="{BB962C8B-B14F-4D97-AF65-F5344CB8AC3E}">
        <p14:creationId xmlns:p14="http://schemas.microsoft.com/office/powerpoint/2010/main" val="31299024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6A1F3F54-EF77-494A-8E47-776B993313E0}" type="datetime1">
              <a:rPr lang="en-AU" smtClean="0"/>
              <a:t>10/10/2024</a:t>
            </a:fld>
            <a:endParaRPr lang="en-AU"/>
          </a:p>
        </p:txBody>
      </p:sp>
      <p:sp>
        <p:nvSpPr>
          <p:cNvPr id="4" name="Footer Placeholder 3"/>
          <p:cNvSpPr>
            <a:spLocks noGrp="1"/>
          </p:cNvSpPr>
          <p:nvPr>
            <p:ph type="ftr" sz="quarter" idx="11"/>
          </p:nvPr>
        </p:nvSpPr>
        <p:spPr/>
        <p:txBody>
          <a:bodyPr/>
          <a:lstStyle/>
          <a:p>
            <a:r>
              <a:rPr lang="en-AU"/>
              <a:t>Frankston City Council</a:t>
            </a:r>
          </a:p>
        </p:txBody>
      </p:sp>
      <p:sp>
        <p:nvSpPr>
          <p:cNvPr id="5" name="Slide Number Placeholder 4"/>
          <p:cNvSpPr>
            <a:spLocks noGrp="1"/>
          </p:cNvSpPr>
          <p:nvPr>
            <p:ph type="sldNum" sz="quarter" idx="12"/>
          </p:nvPr>
        </p:nvSpPr>
        <p:spPr/>
        <p:txBody>
          <a:bodyPr/>
          <a:lstStyle/>
          <a:p>
            <a:fld id="{50650CAF-8EBF-44FF-A5A6-ED0AF7C01D46}" type="slidenum">
              <a:rPr lang="en-AU" smtClean="0"/>
              <a:t>‹#›</a:t>
            </a:fld>
            <a:endParaRPr lang="en-AU"/>
          </a:p>
        </p:txBody>
      </p:sp>
    </p:spTree>
    <p:extLst>
      <p:ext uri="{BB962C8B-B14F-4D97-AF65-F5344CB8AC3E}">
        <p14:creationId xmlns:p14="http://schemas.microsoft.com/office/powerpoint/2010/main" val="3255916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82388-18C9-4229-9512-619274CB1BCC}" type="datetime1">
              <a:rPr lang="en-AU" smtClean="0"/>
              <a:t>10/10/2024</a:t>
            </a:fld>
            <a:endParaRPr lang="en-AU"/>
          </a:p>
        </p:txBody>
      </p:sp>
      <p:sp>
        <p:nvSpPr>
          <p:cNvPr id="3" name="Footer Placeholder 2"/>
          <p:cNvSpPr>
            <a:spLocks noGrp="1"/>
          </p:cNvSpPr>
          <p:nvPr>
            <p:ph type="ftr" sz="quarter" idx="11"/>
          </p:nvPr>
        </p:nvSpPr>
        <p:spPr/>
        <p:txBody>
          <a:bodyPr/>
          <a:lstStyle/>
          <a:p>
            <a:r>
              <a:rPr lang="en-AU"/>
              <a:t>Frankston City Council</a:t>
            </a:r>
          </a:p>
        </p:txBody>
      </p:sp>
      <p:sp>
        <p:nvSpPr>
          <p:cNvPr id="4" name="Slide Number Placeholder 3"/>
          <p:cNvSpPr>
            <a:spLocks noGrp="1"/>
          </p:cNvSpPr>
          <p:nvPr>
            <p:ph type="sldNum" sz="quarter" idx="12"/>
          </p:nvPr>
        </p:nvSpPr>
        <p:spPr/>
        <p:txBody>
          <a:bodyPr/>
          <a:lstStyle/>
          <a:p>
            <a:fld id="{50650CAF-8EBF-44FF-A5A6-ED0AF7C01D46}" type="slidenum">
              <a:rPr lang="en-AU" smtClean="0"/>
              <a:t>‹#›</a:t>
            </a:fld>
            <a:endParaRPr lang="en-AU"/>
          </a:p>
        </p:txBody>
      </p:sp>
    </p:spTree>
    <p:extLst>
      <p:ext uri="{BB962C8B-B14F-4D97-AF65-F5344CB8AC3E}">
        <p14:creationId xmlns:p14="http://schemas.microsoft.com/office/powerpoint/2010/main" val="27933991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8BC8C6-EF6A-48AE-ABE3-B49B75125F9C}" type="datetime1">
              <a:rPr lang="en-AU" smtClean="0"/>
              <a:t>10/10/2024</a:t>
            </a:fld>
            <a:endParaRPr lang="en-AU"/>
          </a:p>
        </p:txBody>
      </p:sp>
      <p:sp>
        <p:nvSpPr>
          <p:cNvPr id="6" name="Footer Placeholder 5"/>
          <p:cNvSpPr>
            <a:spLocks noGrp="1"/>
          </p:cNvSpPr>
          <p:nvPr>
            <p:ph type="ftr" sz="quarter" idx="11"/>
          </p:nvPr>
        </p:nvSpPr>
        <p:spPr/>
        <p:txBody>
          <a:bodyPr/>
          <a:lstStyle/>
          <a:p>
            <a:r>
              <a:rPr lang="en-AU"/>
              <a:t>Frankston City Council</a:t>
            </a:r>
          </a:p>
        </p:txBody>
      </p:sp>
      <p:sp>
        <p:nvSpPr>
          <p:cNvPr id="7" name="Slide Number Placeholder 6"/>
          <p:cNvSpPr>
            <a:spLocks noGrp="1"/>
          </p:cNvSpPr>
          <p:nvPr>
            <p:ph type="sldNum" sz="quarter" idx="12"/>
          </p:nvPr>
        </p:nvSpPr>
        <p:spPr/>
        <p:txBody>
          <a:bodyPr/>
          <a:lstStyle/>
          <a:p>
            <a:fld id="{50650CAF-8EBF-44FF-A5A6-ED0AF7C01D46}" type="slidenum">
              <a:rPr lang="en-AU" smtClean="0"/>
              <a:t>‹#›</a:t>
            </a:fld>
            <a:endParaRPr lang="en-AU"/>
          </a:p>
        </p:txBody>
      </p:sp>
    </p:spTree>
    <p:extLst>
      <p:ext uri="{BB962C8B-B14F-4D97-AF65-F5344CB8AC3E}">
        <p14:creationId xmlns:p14="http://schemas.microsoft.com/office/powerpoint/2010/main" val="266305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DF6861-4864-4E1A-ADF0-80FCABA77897}" type="datetime1">
              <a:rPr lang="en-AU" smtClean="0"/>
              <a:t>10/10/2024</a:t>
            </a:fld>
            <a:endParaRPr lang="en-AU"/>
          </a:p>
        </p:txBody>
      </p:sp>
      <p:sp>
        <p:nvSpPr>
          <p:cNvPr id="6" name="Footer Placeholder 5"/>
          <p:cNvSpPr>
            <a:spLocks noGrp="1"/>
          </p:cNvSpPr>
          <p:nvPr>
            <p:ph type="ftr" sz="quarter" idx="11"/>
          </p:nvPr>
        </p:nvSpPr>
        <p:spPr/>
        <p:txBody>
          <a:bodyPr/>
          <a:lstStyle/>
          <a:p>
            <a:r>
              <a:rPr lang="en-AU"/>
              <a:t>Frankston City Council</a:t>
            </a:r>
          </a:p>
        </p:txBody>
      </p:sp>
      <p:sp>
        <p:nvSpPr>
          <p:cNvPr id="7" name="Slide Number Placeholder 6"/>
          <p:cNvSpPr>
            <a:spLocks noGrp="1"/>
          </p:cNvSpPr>
          <p:nvPr>
            <p:ph type="sldNum" sz="quarter" idx="12"/>
          </p:nvPr>
        </p:nvSpPr>
        <p:spPr/>
        <p:txBody>
          <a:bodyPr/>
          <a:lstStyle/>
          <a:p>
            <a:fld id="{50650CAF-8EBF-44FF-A5A6-ED0AF7C01D46}" type="slidenum">
              <a:rPr lang="en-AU" smtClean="0"/>
              <a:t>‹#›</a:t>
            </a:fld>
            <a:endParaRPr lang="en-AU"/>
          </a:p>
        </p:txBody>
      </p:sp>
    </p:spTree>
    <p:extLst>
      <p:ext uri="{BB962C8B-B14F-4D97-AF65-F5344CB8AC3E}">
        <p14:creationId xmlns:p14="http://schemas.microsoft.com/office/powerpoint/2010/main" val="11216023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37CA8F0-7BF2-41C1-8C86-C66F8CE49EEA}" type="datetime1">
              <a:rPr lang="en-AU" smtClean="0"/>
              <a:t>10/10/2024</a:t>
            </a:fld>
            <a:endParaRPr lang="en-AU"/>
          </a:p>
        </p:txBody>
      </p:sp>
      <p:sp>
        <p:nvSpPr>
          <p:cNvPr id="5" name="Footer Placeholder 4"/>
          <p:cNvSpPr>
            <a:spLocks noGrp="1"/>
          </p:cNvSpPr>
          <p:nvPr>
            <p:ph type="ftr" sz="quarter" idx="11"/>
          </p:nvPr>
        </p:nvSpPr>
        <p:spPr/>
        <p:txBody>
          <a:bodyPr/>
          <a:lstStyle/>
          <a:p>
            <a:r>
              <a:rPr lang="en-AU"/>
              <a:t>Frankston City Council</a:t>
            </a:r>
          </a:p>
        </p:txBody>
      </p:sp>
      <p:sp>
        <p:nvSpPr>
          <p:cNvPr id="6" name="Slide Number Placeholder 5"/>
          <p:cNvSpPr>
            <a:spLocks noGrp="1"/>
          </p:cNvSpPr>
          <p:nvPr>
            <p:ph type="sldNum" sz="quarter" idx="12"/>
          </p:nvPr>
        </p:nvSpPr>
        <p:spPr/>
        <p:txBody>
          <a:bodyPr/>
          <a:lstStyle/>
          <a:p>
            <a:fld id="{50650CAF-8EBF-44FF-A5A6-ED0AF7C01D46}" type="slidenum">
              <a:rPr lang="en-AU" smtClean="0"/>
              <a:t>‹#›</a:t>
            </a:fld>
            <a:endParaRPr lang="en-AU"/>
          </a:p>
        </p:txBody>
      </p:sp>
    </p:spTree>
    <p:extLst>
      <p:ext uri="{BB962C8B-B14F-4D97-AF65-F5344CB8AC3E}">
        <p14:creationId xmlns:p14="http://schemas.microsoft.com/office/powerpoint/2010/main" val="11324411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A08E6EA-2E20-495B-B156-B06FB7A59A09}" type="datetime1">
              <a:rPr lang="en-AU" smtClean="0"/>
              <a:t>10/10/2024</a:t>
            </a:fld>
            <a:endParaRPr lang="en-AU"/>
          </a:p>
        </p:txBody>
      </p:sp>
      <p:sp>
        <p:nvSpPr>
          <p:cNvPr id="5" name="Footer Placeholder 4"/>
          <p:cNvSpPr>
            <a:spLocks noGrp="1"/>
          </p:cNvSpPr>
          <p:nvPr>
            <p:ph type="ftr" sz="quarter" idx="11"/>
          </p:nvPr>
        </p:nvSpPr>
        <p:spPr/>
        <p:txBody>
          <a:bodyPr/>
          <a:lstStyle/>
          <a:p>
            <a:r>
              <a:rPr lang="en-AU"/>
              <a:t>Frankston City Council</a:t>
            </a:r>
          </a:p>
        </p:txBody>
      </p:sp>
      <p:sp>
        <p:nvSpPr>
          <p:cNvPr id="6" name="Slide Number Placeholder 5"/>
          <p:cNvSpPr>
            <a:spLocks noGrp="1"/>
          </p:cNvSpPr>
          <p:nvPr>
            <p:ph type="sldNum" sz="quarter" idx="12"/>
          </p:nvPr>
        </p:nvSpPr>
        <p:spPr/>
        <p:txBody>
          <a:bodyPr/>
          <a:lstStyle/>
          <a:p>
            <a:fld id="{50650CAF-8EBF-44FF-A5A6-ED0AF7C01D46}" type="slidenum">
              <a:rPr lang="en-AU" smtClean="0"/>
              <a:t>‹#›</a:t>
            </a:fld>
            <a:endParaRPr lang="en-AU"/>
          </a:p>
        </p:txBody>
      </p:sp>
    </p:spTree>
    <p:extLst>
      <p:ext uri="{BB962C8B-B14F-4D97-AF65-F5344CB8AC3E}">
        <p14:creationId xmlns:p14="http://schemas.microsoft.com/office/powerpoint/2010/main" val="1092968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EE1878F-279C-4E9E-A22F-7972A8EE202B}" type="datetime1">
              <a:rPr lang="en-AU" smtClean="0"/>
              <a:t>10/10/2024</a:t>
            </a:fld>
            <a:endParaRPr lang="en-AU"/>
          </a:p>
        </p:txBody>
      </p:sp>
      <p:sp>
        <p:nvSpPr>
          <p:cNvPr id="4" name="Footer Placeholder 3"/>
          <p:cNvSpPr>
            <a:spLocks noGrp="1"/>
          </p:cNvSpPr>
          <p:nvPr>
            <p:ph type="ftr" sz="quarter" idx="11"/>
          </p:nvPr>
        </p:nvSpPr>
        <p:spPr/>
        <p:txBody>
          <a:bodyPr/>
          <a:lstStyle/>
          <a:p>
            <a:r>
              <a:rPr lang="en-AU"/>
              <a:t>Frankston City Council</a:t>
            </a:r>
          </a:p>
        </p:txBody>
      </p:sp>
      <p:sp>
        <p:nvSpPr>
          <p:cNvPr id="5" name="Slide Number Placeholder 4"/>
          <p:cNvSpPr>
            <a:spLocks noGrp="1"/>
          </p:cNvSpPr>
          <p:nvPr>
            <p:ph type="sldNum" sz="quarter" idx="12"/>
          </p:nvPr>
        </p:nvSpPr>
        <p:spPr/>
        <p:txBody>
          <a:bodyPr/>
          <a:lstStyle/>
          <a:p>
            <a:fld id="{57282194-5B94-4AF9-B146-FC073322B087}" type="slidenum">
              <a:rPr lang="en-AU" smtClean="0"/>
              <a:t>‹#›</a:t>
            </a:fld>
            <a:endParaRPr lang="en-AU"/>
          </a:p>
        </p:txBody>
      </p:sp>
    </p:spTree>
    <p:extLst>
      <p:ext uri="{BB962C8B-B14F-4D97-AF65-F5344CB8AC3E}">
        <p14:creationId xmlns:p14="http://schemas.microsoft.com/office/powerpoint/2010/main" val="4098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00F79-0845-4864-A9FD-9DCE9456247B}" type="datetime1">
              <a:rPr lang="en-AU" smtClean="0"/>
              <a:t>10/10/2024</a:t>
            </a:fld>
            <a:endParaRPr lang="en-AU"/>
          </a:p>
        </p:txBody>
      </p:sp>
      <p:sp>
        <p:nvSpPr>
          <p:cNvPr id="3" name="Footer Placeholder 2"/>
          <p:cNvSpPr>
            <a:spLocks noGrp="1"/>
          </p:cNvSpPr>
          <p:nvPr>
            <p:ph type="ftr" sz="quarter" idx="11"/>
          </p:nvPr>
        </p:nvSpPr>
        <p:spPr/>
        <p:txBody>
          <a:bodyPr/>
          <a:lstStyle/>
          <a:p>
            <a:r>
              <a:rPr lang="en-AU"/>
              <a:t>Frankston City Council</a:t>
            </a:r>
          </a:p>
        </p:txBody>
      </p:sp>
      <p:sp>
        <p:nvSpPr>
          <p:cNvPr id="4" name="Slide Number Placeholder 3"/>
          <p:cNvSpPr>
            <a:spLocks noGrp="1"/>
          </p:cNvSpPr>
          <p:nvPr>
            <p:ph type="sldNum" sz="quarter" idx="12"/>
          </p:nvPr>
        </p:nvSpPr>
        <p:spPr/>
        <p:txBody>
          <a:bodyPr/>
          <a:lstStyle/>
          <a:p>
            <a:fld id="{57282194-5B94-4AF9-B146-FC073322B087}" type="slidenum">
              <a:rPr lang="en-AU" smtClean="0"/>
              <a:t>‹#›</a:t>
            </a:fld>
            <a:endParaRPr lang="en-AU"/>
          </a:p>
        </p:txBody>
      </p:sp>
    </p:spTree>
    <p:extLst>
      <p:ext uri="{BB962C8B-B14F-4D97-AF65-F5344CB8AC3E}">
        <p14:creationId xmlns:p14="http://schemas.microsoft.com/office/powerpoint/2010/main" val="1287595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2ECAA4-A194-43A6-8376-ED7EBA883B0A}" type="datetime1">
              <a:rPr lang="en-AU" smtClean="0"/>
              <a:t>10/10/2024</a:t>
            </a:fld>
            <a:endParaRPr lang="en-AU"/>
          </a:p>
        </p:txBody>
      </p:sp>
      <p:sp>
        <p:nvSpPr>
          <p:cNvPr id="6" name="Footer Placeholder 5"/>
          <p:cNvSpPr>
            <a:spLocks noGrp="1"/>
          </p:cNvSpPr>
          <p:nvPr>
            <p:ph type="ftr" sz="quarter" idx="11"/>
          </p:nvPr>
        </p:nvSpPr>
        <p:spPr/>
        <p:txBody>
          <a:bodyPr/>
          <a:lstStyle/>
          <a:p>
            <a:r>
              <a:rPr lang="en-AU"/>
              <a:t>Frankston City Council</a:t>
            </a:r>
          </a:p>
        </p:txBody>
      </p:sp>
      <p:sp>
        <p:nvSpPr>
          <p:cNvPr id="7" name="Slide Number Placeholder 6"/>
          <p:cNvSpPr>
            <a:spLocks noGrp="1"/>
          </p:cNvSpPr>
          <p:nvPr>
            <p:ph type="sldNum" sz="quarter" idx="12"/>
          </p:nvPr>
        </p:nvSpPr>
        <p:spPr/>
        <p:txBody>
          <a:bodyPr/>
          <a:lstStyle/>
          <a:p>
            <a:fld id="{57282194-5B94-4AF9-B146-FC073322B087}" type="slidenum">
              <a:rPr lang="en-AU" smtClean="0"/>
              <a:t>‹#›</a:t>
            </a:fld>
            <a:endParaRPr lang="en-AU"/>
          </a:p>
        </p:txBody>
      </p:sp>
    </p:spTree>
    <p:extLst>
      <p:ext uri="{BB962C8B-B14F-4D97-AF65-F5344CB8AC3E}">
        <p14:creationId xmlns:p14="http://schemas.microsoft.com/office/powerpoint/2010/main" val="2885961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AD2625-A9B5-43CE-B9D7-8F4BB831DA02}" type="datetime1">
              <a:rPr lang="en-AU" smtClean="0"/>
              <a:t>10/10/2024</a:t>
            </a:fld>
            <a:endParaRPr lang="en-AU"/>
          </a:p>
        </p:txBody>
      </p:sp>
      <p:sp>
        <p:nvSpPr>
          <p:cNvPr id="6" name="Footer Placeholder 5"/>
          <p:cNvSpPr>
            <a:spLocks noGrp="1"/>
          </p:cNvSpPr>
          <p:nvPr>
            <p:ph type="ftr" sz="quarter" idx="11"/>
          </p:nvPr>
        </p:nvSpPr>
        <p:spPr/>
        <p:txBody>
          <a:bodyPr/>
          <a:lstStyle/>
          <a:p>
            <a:r>
              <a:rPr lang="en-AU"/>
              <a:t>Frankston City Council</a:t>
            </a:r>
          </a:p>
        </p:txBody>
      </p:sp>
      <p:sp>
        <p:nvSpPr>
          <p:cNvPr id="7" name="Slide Number Placeholder 6"/>
          <p:cNvSpPr>
            <a:spLocks noGrp="1"/>
          </p:cNvSpPr>
          <p:nvPr>
            <p:ph type="sldNum" sz="quarter" idx="12"/>
          </p:nvPr>
        </p:nvSpPr>
        <p:spPr/>
        <p:txBody>
          <a:bodyPr/>
          <a:lstStyle/>
          <a:p>
            <a:fld id="{57282194-5B94-4AF9-B146-FC073322B087}" type="slidenum">
              <a:rPr lang="en-AU" smtClean="0"/>
              <a:t>‹#›</a:t>
            </a:fld>
            <a:endParaRPr lang="en-AU"/>
          </a:p>
        </p:txBody>
      </p:sp>
    </p:spTree>
    <p:extLst>
      <p:ext uri="{BB962C8B-B14F-4D97-AF65-F5344CB8AC3E}">
        <p14:creationId xmlns:p14="http://schemas.microsoft.com/office/powerpoint/2010/main" val="9138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976CB-F173-41C3-8E63-20D260C816F6}" type="datetime1">
              <a:rPr lang="en-AU" smtClean="0"/>
              <a:t>10/10/2024</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Frankston City Council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82194-5B94-4AF9-B146-FC073322B087}" type="slidenum">
              <a:rPr lang="en-AU" smtClean="0"/>
              <a:t>‹#›</a:t>
            </a:fld>
            <a:endParaRPr lang="en-AU"/>
          </a:p>
        </p:txBody>
      </p:sp>
    </p:spTree>
    <p:extLst>
      <p:ext uri="{BB962C8B-B14F-4D97-AF65-F5344CB8AC3E}">
        <p14:creationId xmlns:p14="http://schemas.microsoft.com/office/powerpoint/2010/main" val="482716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96" r:id="rId11"/>
    <p:sldLayoutId id="2147483697" r:id="rId12"/>
    <p:sldLayoutId id="214748367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128C1-AF3B-4D21-BE4E-1A3F609992B8}" type="datetime1">
              <a:rPr lang="en-AU" smtClean="0"/>
              <a:t>10/10/2024</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Frankston City Council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50CAF-8EBF-44FF-A5A6-ED0AF7C01D46}" type="slidenum">
              <a:rPr lang="en-AU" smtClean="0"/>
              <a:t>‹#›</a:t>
            </a:fld>
            <a:endParaRPr lang="en-AU"/>
          </a:p>
        </p:txBody>
      </p:sp>
    </p:spTree>
    <p:extLst>
      <p:ext uri="{BB962C8B-B14F-4D97-AF65-F5344CB8AC3E}">
        <p14:creationId xmlns:p14="http://schemas.microsoft.com/office/powerpoint/2010/main" val="197531641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56D264-E3F8-7311-76D7-182DB1DCE0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471ED6-1BDA-E32D-0A91-ACC0E4333C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6DBD46-3006-4664-A04A-3A0B06FD3D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B05806AB-5DE0-4E26-93A7-A3B056434C0D}" type="datetime1">
              <a:rPr lang="en-AU" smtClean="0"/>
              <a:t>10/10/2024</a:t>
            </a:fld>
            <a:endParaRPr lang="en-US"/>
          </a:p>
        </p:txBody>
      </p:sp>
      <p:sp>
        <p:nvSpPr>
          <p:cNvPr id="5" name="Footer Placeholder 4">
            <a:extLst>
              <a:ext uri="{FF2B5EF4-FFF2-40B4-BE49-F238E27FC236}">
                <a16:creationId xmlns:a16="http://schemas.microsoft.com/office/drawing/2014/main" id="{87E7F2BB-6DDB-3628-2EFA-6D01127316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Frankston City Council</a:t>
            </a:r>
          </a:p>
        </p:txBody>
      </p:sp>
      <p:sp>
        <p:nvSpPr>
          <p:cNvPr id="6" name="Slide Number Placeholder 5">
            <a:extLst>
              <a:ext uri="{FF2B5EF4-FFF2-40B4-BE49-F238E27FC236}">
                <a16:creationId xmlns:a16="http://schemas.microsoft.com/office/drawing/2014/main" id="{F9BC320F-FB9B-569B-1042-A6D0A5D833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8CF61FB-2F6E-464E-B224-C5FFB0D97310}" type="slidenum">
              <a:rPr lang="en-US" smtClean="0"/>
              <a:pPr/>
              <a:t>‹#›</a:t>
            </a:fld>
            <a:endParaRPr lang="en-US"/>
          </a:p>
        </p:txBody>
      </p:sp>
    </p:spTree>
    <p:extLst>
      <p:ext uri="{BB962C8B-B14F-4D97-AF65-F5344CB8AC3E}">
        <p14:creationId xmlns:p14="http://schemas.microsoft.com/office/powerpoint/2010/main" val="350122148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976CB-F173-41C3-8E63-20D260C816F6}" type="datetime1">
              <a:rPr lang="en-AU" smtClean="0"/>
              <a:t>10/10/2024</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Frankston City Council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82194-5B94-4AF9-B146-FC073322B087}" type="slidenum">
              <a:rPr lang="en-AU" smtClean="0"/>
              <a:t>‹#›</a:t>
            </a:fld>
            <a:endParaRPr lang="en-AU"/>
          </a:p>
        </p:txBody>
      </p:sp>
    </p:spTree>
    <p:extLst>
      <p:ext uri="{BB962C8B-B14F-4D97-AF65-F5344CB8AC3E}">
        <p14:creationId xmlns:p14="http://schemas.microsoft.com/office/powerpoint/2010/main" val="232512326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128C1-AF3B-4D21-BE4E-1A3F609992B8}" type="datetime1">
              <a:rPr lang="en-AU" smtClean="0"/>
              <a:t>10/10/2024</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Frankston City Council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50CAF-8EBF-44FF-A5A6-ED0AF7C01D46}" type="slidenum">
              <a:rPr lang="en-AU" smtClean="0"/>
              <a:t>‹#›</a:t>
            </a:fld>
            <a:endParaRPr lang="en-AU"/>
          </a:p>
        </p:txBody>
      </p:sp>
    </p:spTree>
    <p:extLst>
      <p:ext uri="{BB962C8B-B14F-4D97-AF65-F5344CB8AC3E}">
        <p14:creationId xmlns:p14="http://schemas.microsoft.com/office/powerpoint/2010/main" val="40626810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jpeg"/><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3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6.jpeg"/><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chart" Target="../charts/chart3.xml"/><Relationship Id="rId4" Type="http://schemas.openxmlformats.org/officeDocument/2006/relationships/diagramData" Target="../diagrams/data7.xml"/><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7.jpeg"/><Relationship Id="rId7" Type="http://schemas.openxmlformats.org/officeDocument/2006/relationships/diagramQuickStyle" Target="../diagrams/quickStyle8.xml"/><Relationship Id="rId2" Type="http://schemas.openxmlformats.org/officeDocument/2006/relationships/notesSlide" Target="../notesSlides/notesSlide12.xml"/><Relationship Id="rId1" Type="http://schemas.openxmlformats.org/officeDocument/2006/relationships/slideLayout" Target="../slideLayouts/slideLayout30.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26.png"/><Relationship Id="rId4" Type="http://schemas.openxmlformats.org/officeDocument/2006/relationships/chart" Target="../charts/chart4.xml"/><Relationship Id="rId9" Type="http://schemas.microsoft.com/office/2007/relationships/diagramDrawing" Target="../diagrams/drawing8.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8.xml"/><Relationship Id="rId5" Type="http://schemas.openxmlformats.org/officeDocument/2006/relationships/image" Target="../media/image26.png"/><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4.jpg"/><Relationship Id="rId7" Type="http://schemas.openxmlformats.org/officeDocument/2006/relationships/diagramColors" Target="../diagrams/colors9.xm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8.xml"/><Relationship Id="rId5" Type="http://schemas.openxmlformats.org/officeDocument/2006/relationships/chart" Target="../charts/chart8.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8.xml"/><Relationship Id="rId5" Type="http://schemas.openxmlformats.org/officeDocument/2006/relationships/chart" Target="../charts/chart10.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hyperlink" Target="https://www.genderequalitycommission.vic.gov.au/about-gender-equality-act-2020" TargetMode="External"/><Relationship Id="rId2" Type="http://schemas.openxmlformats.org/officeDocument/2006/relationships/image" Target="../media/image4.jpeg"/><Relationship Id="rId1" Type="http://schemas.openxmlformats.org/officeDocument/2006/relationships/slideLayout" Target="../slideLayouts/slideLayout28.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8.xml"/><Relationship Id="rId5" Type="http://schemas.openxmlformats.org/officeDocument/2006/relationships/chart" Target="../charts/char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jpe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9.jpe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diagramColors" Target="../diagrams/colors3.xml"/><Relationship Id="rId12" Type="http://schemas.openxmlformats.org/officeDocument/2006/relationships/image" Target="../media/image20.sv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diagramQuickStyle" Target="../diagrams/quickStyle3.xml"/><Relationship Id="rId11" Type="http://schemas.openxmlformats.org/officeDocument/2006/relationships/image" Target="../media/image19.png"/><Relationship Id="rId5" Type="http://schemas.openxmlformats.org/officeDocument/2006/relationships/diagramLayout" Target="../diagrams/layout3.xml"/><Relationship Id="rId10" Type="http://schemas.openxmlformats.org/officeDocument/2006/relationships/image" Target="../media/image18.svg"/><Relationship Id="rId4" Type="http://schemas.openxmlformats.org/officeDocument/2006/relationships/diagramData" Target="../diagrams/data3.xml"/><Relationship Id="rId9" Type="http://schemas.openxmlformats.org/officeDocument/2006/relationships/image" Target="../media/image17.png"/><Relationship Id="rId1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jpe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4.jp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524178" y="6255195"/>
            <a:ext cx="111766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B8BB3E7F-EB87-8DED-20AB-59E13FEB4984}"/>
              </a:ext>
            </a:extLst>
          </p:cNvPr>
          <p:cNvSpPr>
            <a:spLocks noGrp="1"/>
          </p:cNvSpPr>
          <p:nvPr>
            <p:ph type="ctrTitle"/>
          </p:nvPr>
        </p:nvSpPr>
        <p:spPr>
          <a:xfrm>
            <a:off x="631332" y="2395987"/>
            <a:ext cx="5904718" cy="1532572"/>
          </a:xfrm>
        </p:spPr>
        <p:txBody>
          <a:bodyPr>
            <a:noAutofit/>
          </a:bodyPr>
          <a:lstStyle/>
          <a:p>
            <a:r>
              <a:rPr lang="en-US" b="1" dirty="0">
                <a:solidFill>
                  <a:schemeClr val="bg1"/>
                </a:solidFill>
              </a:rPr>
              <a:t>Workplace Gender Audit</a:t>
            </a:r>
          </a:p>
        </p:txBody>
      </p:sp>
      <p:sp>
        <p:nvSpPr>
          <p:cNvPr id="9" name="Title 1">
            <a:extLst>
              <a:ext uri="{FF2B5EF4-FFF2-40B4-BE49-F238E27FC236}">
                <a16:creationId xmlns:a16="http://schemas.microsoft.com/office/drawing/2014/main" id="{B8BB3E7F-EB87-8DED-20AB-59E13FEB4984}"/>
              </a:ext>
            </a:extLst>
          </p:cNvPr>
          <p:cNvSpPr txBox="1">
            <a:spLocks/>
          </p:cNvSpPr>
          <p:nvPr/>
        </p:nvSpPr>
        <p:spPr>
          <a:xfrm>
            <a:off x="690578" y="4450471"/>
            <a:ext cx="7515299" cy="9453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en-AU" sz="3200" b="1" dirty="0">
                <a:solidFill>
                  <a:schemeClr val="bg1"/>
                </a:solidFill>
              </a:rPr>
              <a:t>Summary and Progress Report</a:t>
            </a:r>
          </a:p>
          <a:p>
            <a:r>
              <a:rPr lang="en-AU" sz="3200" b="1" dirty="0">
                <a:solidFill>
                  <a:schemeClr val="bg1"/>
                </a:solidFill>
              </a:rPr>
              <a:t>2021-23 </a:t>
            </a:r>
          </a:p>
          <a:p>
            <a:endParaRPr lang="en-AU" sz="3200" b="1" dirty="0">
              <a:solidFill>
                <a:schemeClr val="bg1"/>
              </a:solidFill>
            </a:endParaRPr>
          </a:p>
        </p:txBody>
      </p:sp>
      <p:pic>
        <p:nvPicPr>
          <p:cNvPr id="4" name="Picture 3" descr="A purple sign with white text&#10;&#10;Description automatically generated">
            <a:extLst>
              <a:ext uri="{FF2B5EF4-FFF2-40B4-BE49-F238E27FC236}">
                <a16:creationId xmlns:a16="http://schemas.microsoft.com/office/drawing/2014/main" id="{46E74A8A-C5BA-A698-947C-D8202138F3E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308167" y="597636"/>
            <a:ext cx="2140060" cy="635033"/>
          </a:xfrm>
          <a:prstGeom prst="rect">
            <a:avLst/>
          </a:prstGeom>
          <a:ln>
            <a:solidFill>
              <a:schemeClr val="bg1">
                <a:lumMod val="95000"/>
              </a:schemeClr>
            </a:solidFill>
          </a:ln>
        </p:spPr>
      </p:pic>
      <p:pic>
        <p:nvPicPr>
          <p:cNvPr id="5" name="Picture 4" descr="A logo with a dolphin and wings&#10;&#10;Description automatically generated">
            <a:extLst>
              <a:ext uri="{FF2B5EF4-FFF2-40B4-BE49-F238E27FC236}">
                <a16:creationId xmlns:a16="http://schemas.microsoft.com/office/drawing/2014/main" id="{6CED6481-F6F3-0C1B-BEC6-BC2BDCA61E4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90578" y="456020"/>
            <a:ext cx="1219446" cy="945370"/>
          </a:xfrm>
          <a:prstGeom prst="rect">
            <a:avLst/>
          </a:prstGeom>
        </p:spPr>
      </p:pic>
    </p:spTree>
    <p:extLst>
      <p:ext uri="{BB962C8B-B14F-4D97-AF65-F5344CB8AC3E}">
        <p14:creationId xmlns:p14="http://schemas.microsoft.com/office/powerpoint/2010/main" val="613365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8BB3E7F-EB87-8DED-20AB-59E13FEB4984}"/>
              </a:ext>
            </a:extLst>
          </p:cNvPr>
          <p:cNvSpPr txBox="1">
            <a:spLocks/>
          </p:cNvSpPr>
          <p:nvPr/>
        </p:nvSpPr>
        <p:spPr>
          <a:xfrm>
            <a:off x="527203" y="2308977"/>
            <a:ext cx="6186837" cy="16742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7200" b="1" baseline="30000" dirty="0">
              <a:solidFill>
                <a:schemeClr val="accent6"/>
              </a:solidFill>
            </a:endParaRPr>
          </a:p>
        </p:txBody>
      </p:sp>
      <p:sp>
        <p:nvSpPr>
          <p:cNvPr id="6" name="Subtitle 2">
            <a:extLst>
              <a:ext uri="{FF2B5EF4-FFF2-40B4-BE49-F238E27FC236}">
                <a16:creationId xmlns:a16="http://schemas.microsoft.com/office/drawing/2014/main" id="{4D4EFC04-2A57-04D2-BC75-71EAF735C24D}"/>
              </a:ext>
            </a:extLst>
          </p:cNvPr>
          <p:cNvSpPr txBox="1">
            <a:spLocks/>
          </p:cNvSpPr>
          <p:nvPr/>
        </p:nvSpPr>
        <p:spPr>
          <a:xfrm>
            <a:off x="565655" y="4332849"/>
            <a:ext cx="5951164" cy="1772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accent6"/>
              </a:solidFill>
            </a:endParaRPr>
          </a:p>
        </p:txBody>
      </p:sp>
      <p:sp>
        <p:nvSpPr>
          <p:cNvPr id="3" name="Title 2">
            <a:extLst>
              <a:ext uri="{FF2B5EF4-FFF2-40B4-BE49-F238E27FC236}">
                <a16:creationId xmlns:a16="http://schemas.microsoft.com/office/drawing/2014/main" id="{337E6365-DDAD-EB9D-507C-B076221AA020}"/>
              </a:ext>
            </a:extLst>
          </p:cNvPr>
          <p:cNvSpPr>
            <a:spLocks noGrp="1"/>
          </p:cNvSpPr>
          <p:nvPr>
            <p:ph type="title"/>
          </p:nvPr>
        </p:nvSpPr>
        <p:spPr>
          <a:xfrm>
            <a:off x="527203" y="403012"/>
            <a:ext cx="10537723" cy="1104900"/>
          </a:xfrm>
        </p:spPr>
        <p:txBody>
          <a:bodyPr>
            <a:noAutofit/>
          </a:bodyPr>
          <a:lstStyle/>
          <a:p>
            <a:r>
              <a:rPr lang="en-US" sz="4000" b="1" dirty="0">
                <a:solidFill>
                  <a:schemeClr val="accent2">
                    <a:lumMod val="50000"/>
                  </a:schemeClr>
                </a:solidFill>
              </a:rPr>
              <a:t>Gender Pay Equity (Indicator 3); </a:t>
            </a:r>
            <a:br>
              <a:rPr lang="en-US" sz="4000" b="1" dirty="0">
                <a:solidFill>
                  <a:schemeClr val="accent2">
                    <a:lumMod val="50000"/>
                  </a:schemeClr>
                </a:solidFill>
              </a:rPr>
            </a:br>
            <a:r>
              <a:rPr lang="en-US" sz="4000" b="1" dirty="0">
                <a:solidFill>
                  <a:schemeClr val="accent2">
                    <a:lumMod val="50000"/>
                  </a:schemeClr>
                </a:solidFill>
              </a:rPr>
              <a:t>progress made</a:t>
            </a:r>
            <a:endParaRPr lang="en-AU" sz="4000" dirty="0">
              <a:solidFill>
                <a:schemeClr val="accent2">
                  <a:lumMod val="50000"/>
                </a:schemeClr>
              </a:solidFill>
            </a:endParaRPr>
          </a:p>
        </p:txBody>
      </p:sp>
      <p:graphicFrame>
        <p:nvGraphicFramePr>
          <p:cNvPr id="9" name="Content Placeholder 8">
            <a:extLst>
              <a:ext uri="{FF2B5EF4-FFF2-40B4-BE49-F238E27FC236}">
                <a16:creationId xmlns:a16="http://schemas.microsoft.com/office/drawing/2014/main" id="{F68614CB-7DC2-A880-D307-DF63EE00EB5C}"/>
              </a:ext>
            </a:extLst>
          </p:cNvPr>
          <p:cNvGraphicFramePr>
            <a:graphicFrameLocks noGrp="1" noChangeAspect="1"/>
          </p:cNvGraphicFramePr>
          <p:nvPr>
            <p:ph idx="1"/>
            <p:extLst>
              <p:ext uri="{D42A27DB-BD31-4B8C-83A1-F6EECF244321}">
                <p14:modId xmlns:p14="http://schemas.microsoft.com/office/powerpoint/2010/main" val="4178162566"/>
              </p:ext>
            </p:extLst>
          </p:nvPr>
        </p:nvGraphicFramePr>
        <p:xfrm>
          <a:off x="5672963" y="1409119"/>
          <a:ext cx="5875655" cy="46394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 Placeholder 7">
            <a:extLst>
              <a:ext uri="{FF2B5EF4-FFF2-40B4-BE49-F238E27FC236}">
                <a16:creationId xmlns:a16="http://schemas.microsoft.com/office/drawing/2014/main" id="{9D97B9D5-646B-DB6C-E478-6C7589339A64}"/>
              </a:ext>
            </a:extLst>
          </p:cNvPr>
          <p:cNvSpPr>
            <a:spLocks noGrp="1" noChangeAspect="1"/>
          </p:cNvSpPr>
          <p:nvPr>
            <p:ph type="body" sz="half" idx="2"/>
          </p:nvPr>
        </p:nvSpPr>
        <p:spPr>
          <a:xfrm>
            <a:off x="434566" y="1857486"/>
            <a:ext cx="4833248" cy="3920796"/>
          </a:xfrm>
        </p:spPr>
        <p:txBody>
          <a:bodyPr>
            <a:noAutofit/>
          </a:bodyPr>
          <a:lstStyle/>
          <a:p>
            <a:pPr marL="361950" indent="-271463">
              <a:lnSpc>
                <a:spcPct val="150000"/>
              </a:lnSpc>
              <a:buFont typeface="Arial" panose="020B0604020202020204" pitchFamily="34" charset="0"/>
              <a:buChar char="•"/>
            </a:pPr>
            <a:r>
              <a:rPr lang="en-AU" sz="2000" baseline="30000" dirty="0">
                <a:solidFill>
                  <a:schemeClr val="accent2">
                    <a:lumMod val="50000"/>
                  </a:schemeClr>
                </a:solidFill>
              </a:rPr>
              <a:t>A gender pay gap exists when there is a difference between the average remuneration of women and men across the entire organisation, including the CEO. Council is aiming for neutrality. </a:t>
            </a:r>
          </a:p>
          <a:p>
            <a:pPr marL="361950" indent="-271463">
              <a:lnSpc>
                <a:spcPct val="150000"/>
              </a:lnSpc>
              <a:buFont typeface="Arial" panose="020B0604020202020204" pitchFamily="34" charset="0"/>
              <a:buChar char="•"/>
            </a:pPr>
            <a:r>
              <a:rPr lang="en-AU" sz="2000" baseline="30000" dirty="0">
                <a:solidFill>
                  <a:schemeClr val="accent2">
                    <a:lumMod val="50000"/>
                  </a:schemeClr>
                </a:solidFill>
              </a:rPr>
              <a:t>A positive pay gap indicates men are getting paid more and a negative pay gap indicates women are getting paid more.</a:t>
            </a:r>
          </a:p>
          <a:p>
            <a:pPr marL="361950" indent="-271463">
              <a:lnSpc>
                <a:spcPct val="150000"/>
              </a:lnSpc>
              <a:buFont typeface="Arial" panose="020B0604020202020204" pitchFamily="34" charset="0"/>
              <a:buChar char="•"/>
            </a:pPr>
            <a:r>
              <a:rPr lang="en-AU" sz="2000" baseline="30000" dirty="0">
                <a:solidFill>
                  <a:schemeClr val="accent2">
                    <a:lumMod val="50000"/>
                  </a:schemeClr>
                </a:solidFill>
              </a:rPr>
              <a:t>Council’s average (mean) pay gap for total remuneration improved from 3.4% in 2021 to 0.0% in 2023</a:t>
            </a:r>
          </a:p>
          <a:p>
            <a:pPr marL="361950" indent="-271463">
              <a:lnSpc>
                <a:spcPct val="150000"/>
              </a:lnSpc>
              <a:buFont typeface="Arial" panose="020B0604020202020204" pitchFamily="34" charset="0"/>
              <a:buChar char="•"/>
            </a:pPr>
            <a:r>
              <a:rPr lang="en-AU" sz="2000" baseline="30000" dirty="0">
                <a:solidFill>
                  <a:schemeClr val="accent2">
                    <a:lumMod val="50000"/>
                  </a:schemeClr>
                </a:solidFill>
              </a:rPr>
              <a:t>Council’s median (middle) pay gap for total remuneration only slightly improving from -3.1% in 2021 to -2.9%, in 2023</a:t>
            </a:r>
          </a:p>
        </p:txBody>
      </p:sp>
      <p:sp>
        <p:nvSpPr>
          <p:cNvPr id="7" name="Slide Number Placeholder 6"/>
          <p:cNvSpPr>
            <a:spLocks noGrp="1"/>
          </p:cNvSpPr>
          <p:nvPr>
            <p:ph type="sldNum" sz="quarter" idx="12"/>
          </p:nvPr>
        </p:nvSpPr>
        <p:spPr/>
        <p:txBody>
          <a:bodyPr/>
          <a:lstStyle/>
          <a:p>
            <a:fld id="{E8CF61FB-2F6E-464E-B224-C5FFB0D97310}" type="slidenum">
              <a:rPr lang="en-US" smtClean="0">
                <a:solidFill>
                  <a:schemeClr val="bg1"/>
                </a:solidFill>
              </a:rPr>
              <a:t>10</a:t>
            </a:fld>
            <a:endParaRPr lang="en-US">
              <a:solidFill>
                <a:schemeClr val="bg1"/>
              </a:solidFill>
            </a:endParaRPr>
          </a:p>
        </p:txBody>
      </p:sp>
      <p:sp>
        <p:nvSpPr>
          <p:cNvPr id="2" name="Title 1">
            <a:extLst>
              <a:ext uri="{FF2B5EF4-FFF2-40B4-BE49-F238E27FC236}">
                <a16:creationId xmlns:a16="http://schemas.microsoft.com/office/drawing/2014/main" id="{B8922051-4384-796E-7860-75CFF951A82A}"/>
              </a:ext>
            </a:extLst>
          </p:cNvPr>
          <p:cNvSpPr txBox="1">
            <a:spLocks/>
          </p:cNvSpPr>
          <p:nvPr/>
        </p:nvSpPr>
        <p:spPr>
          <a:xfrm>
            <a:off x="565655" y="3612995"/>
            <a:ext cx="8366472" cy="24919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571500" indent="-571500">
              <a:buFont typeface="Arial" panose="020B0604020202020204" pitchFamily="34" charset="0"/>
              <a:buChar char="•"/>
            </a:pPr>
            <a:endParaRPr lang="en-US" sz="4000" baseline="30000" dirty="0">
              <a:solidFill>
                <a:schemeClr val="accent6"/>
              </a:solidFill>
            </a:endParaRPr>
          </a:p>
        </p:txBody>
      </p:sp>
      <p:sp>
        <p:nvSpPr>
          <p:cNvPr id="10" name="TextBox 9">
            <a:extLst>
              <a:ext uri="{FF2B5EF4-FFF2-40B4-BE49-F238E27FC236}">
                <a16:creationId xmlns:a16="http://schemas.microsoft.com/office/drawing/2014/main" id="{F25B1A03-BAF1-B509-E83D-AD7F190D61BA}"/>
              </a:ext>
            </a:extLst>
          </p:cNvPr>
          <p:cNvSpPr txBox="1"/>
          <p:nvPr/>
        </p:nvSpPr>
        <p:spPr>
          <a:xfrm>
            <a:off x="6433888" y="1990861"/>
            <a:ext cx="1539845" cy="369332"/>
          </a:xfrm>
          <a:prstGeom prst="rect">
            <a:avLst/>
          </a:prstGeom>
          <a:noFill/>
        </p:spPr>
        <p:txBody>
          <a:bodyPr wrap="none" rtlCol="0">
            <a:spAutoFit/>
          </a:bodyPr>
          <a:lstStyle/>
          <a:p>
            <a:r>
              <a:rPr lang="en-AU" dirty="0">
                <a:solidFill>
                  <a:schemeClr val="bg1">
                    <a:lumMod val="95000"/>
                  </a:schemeClr>
                </a:solidFill>
              </a:rPr>
              <a:t>Average Gap</a:t>
            </a:r>
          </a:p>
        </p:txBody>
      </p:sp>
      <p:sp>
        <p:nvSpPr>
          <p:cNvPr id="11" name="TextBox 10">
            <a:extLst>
              <a:ext uri="{FF2B5EF4-FFF2-40B4-BE49-F238E27FC236}">
                <a16:creationId xmlns:a16="http://schemas.microsoft.com/office/drawing/2014/main" id="{342626F6-A8C3-6696-1161-A2C5F5BA6CA1}"/>
              </a:ext>
            </a:extLst>
          </p:cNvPr>
          <p:cNvSpPr txBox="1"/>
          <p:nvPr/>
        </p:nvSpPr>
        <p:spPr>
          <a:xfrm>
            <a:off x="6433887" y="4877584"/>
            <a:ext cx="1539845" cy="369332"/>
          </a:xfrm>
          <a:prstGeom prst="rect">
            <a:avLst/>
          </a:prstGeom>
          <a:noFill/>
        </p:spPr>
        <p:txBody>
          <a:bodyPr wrap="none" rtlCol="0">
            <a:spAutoFit/>
          </a:bodyPr>
          <a:lstStyle/>
          <a:p>
            <a:r>
              <a:rPr lang="en-AU" dirty="0">
                <a:solidFill>
                  <a:schemeClr val="bg1">
                    <a:lumMod val="95000"/>
                  </a:schemeClr>
                </a:solidFill>
              </a:rPr>
              <a:t>Average Gap</a:t>
            </a:r>
          </a:p>
        </p:txBody>
      </p:sp>
      <p:sp>
        <p:nvSpPr>
          <p:cNvPr id="12" name="TextBox 11">
            <a:extLst>
              <a:ext uri="{FF2B5EF4-FFF2-40B4-BE49-F238E27FC236}">
                <a16:creationId xmlns:a16="http://schemas.microsoft.com/office/drawing/2014/main" id="{85DB5D38-226C-99F6-8B2D-465D2F7C0FA1}"/>
              </a:ext>
            </a:extLst>
          </p:cNvPr>
          <p:cNvSpPr txBox="1"/>
          <p:nvPr/>
        </p:nvSpPr>
        <p:spPr>
          <a:xfrm>
            <a:off x="9702048" y="1990861"/>
            <a:ext cx="1441420" cy="369332"/>
          </a:xfrm>
          <a:prstGeom prst="rect">
            <a:avLst/>
          </a:prstGeom>
          <a:noFill/>
        </p:spPr>
        <p:txBody>
          <a:bodyPr wrap="none" rtlCol="0">
            <a:spAutoFit/>
          </a:bodyPr>
          <a:lstStyle/>
          <a:p>
            <a:r>
              <a:rPr lang="en-AU" dirty="0">
                <a:solidFill>
                  <a:schemeClr val="bg1">
                    <a:lumMod val="95000"/>
                  </a:schemeClr>
                </a:solidFill>
              </a:rPr>
              <a:t>Median Gap</a:t>
            </a:r>
          </a:p>
        </p:txBody>
      </p:sp>
      <p:sp>
        <p:nvSpPr>
          <p:cNvPr id="13" name="TextBox 12">
            <a:extLst>
              <a:ext uri="{FF2B5EF4-FFF2-40B4-BE49-F238E27FC236}">
                <a16:creationId xmlns:a16="http://schemas.microsoft.com/office/drawing/2014/main" id="{8DEFC6A3-7E44-AA08-0C53-3ED5EF077F12}"/>
              </a:ext>
            </a:extLst>
          </p:cNvPr>
          <p:cNvSpPr txBox="1"/>
          <p:nvPr/>
        </p:nvSpPr>
        <p:spPr>
          <a:xfrm>
            <a:off x="9833061" y="4828756"/>
            <a:ext cx="1441420" cy="369332"/>
          </a:xfrm>
          <a:prstGeom prst="rect">
            <a:avLst/>
          </a:prstGeom>
          <a:noFill/>
        </p:spPr>
        <p:txBody>
          <a:bodyPr wrap="none" rtlCol="0">
            <a:spAutoFit/>
          </a:bodyPr>
          <a:lstStyle/>
          <a:p>
            <a:r>
              <a:rPr lang="en-AU" dirty="0">
                <a:solidFill>
                  <a:schemeClr val="bg1">
                    <a:lumMod val="95000"/>
                  </a:schemeClr>
                </a:solidFill>
              </a:rPr>
              <a:t>Median Gap</a:t>
            </a:r>
          </a:p>
        </p:txBody>
      </p:sp>
      <p:sp>
        <p:nvSpPr>
          <p:cNvPr id="15" name="Footer Placeholder 4">
            <a:extLst>
              <a:ext uri="{FF2B5EF4-FFF2-40B4-BE49-F238E27FC236}">
                <a16:creationId xmlns:a16="http://schemas.microsoft.com/office/drawing/2014/main" id="{585E58F5-1B5B-FA85-9794-FADC9C01EF8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latin typeface="Arial" panose="020B0604020202020204" pitchFamily="34" charset="0"/>
                <a:ea typeface="+mn-ea"/>
                <a:cs typeface="Arial" panose="020B0604020202020204" pitchFamily="34" charset="0"/>
              </a:rPr>
              <a:t>Frankston City Council</a:t>
            </a:r>
          </a:p>
        </p:txBody>
      </p:sp>
    </p:spTree>
    <p:extLst>
      <p:ext uri="{BB962C8B-B14F-4D97-AF65-F5344CB8AC3E}">
        <p14:creationId xmlns:p14="http://schemas.microsoft.com/office/powerpoint/2010/main" val="2327233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30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86101-531E-7A2A-2E1A-551004721787}"/>
              </a:ext>
            </a:extLst>
          </p:cNvPr>
          <p:cNvSpPr>
            <a:spLocks noGrp="1"/>
          </p:cNvSpPr>
          <p:nvPr>
            <p:ph type="title"/>
          </p:nvPr>
        </p:nvSpPr>
        <p:spPr>
          <a:xfrm>
            <a:off x="637309" y="457355"/>
            <a:ext cx="11139055" cy="952573"/>
          </a:xfrm>
        </p:spPr>
        <p:txBody>
          <a:bodyPr vert="horz" lIns="91440" tIns="45720" rIns="91440" bIns="45720" rtlCol="0" anchor="b">
            <a:noAutofit/>
          </a:bodyPr>
          <a:lstStyle/>
          <a:p>
            <a:r>
              <a:rPr lang="en-US" sz="4000" b="1" kern="1200" dirty="0">
                <a:solidFill>
                  <a:schemeClr val="accent2">
                    <a:lumMod val="50000"/>
                  </a:schemeClr>
                </a:solidFill>
                <a:latin typeface="Arial" panose="020B0604020202020204" pitchFamily="34" charset="0"/>
                <a:ea typeface="+mj-ea"/>
                <a:cs typeface="Arial" panose="020B0604020202020204" pitchFamily="34" charset="0"/>
              </a:rPr>
              <a:t>Workforce Sexual Harassment (Indicator 4);</a:t>
            </a:r>
            <a:br>
              <a:rPr lang="en-US" sz="4000" b="1" kern="1200" dirty="0">
                <a:solidFill>
                  <a:schemeClr val="accent2">
                    <a:lumMod val="50000"/>
                  </a:schemeClr>
                </a:solidFill>
                <a:latin typeface="Arial" panose="020B0604020202020204" pitchFamily="34" charset="0"/>
                <a:ea typeface="+mj-ea"/>
                <a:cs typeface="Arial" panose="020B0604020202020204" pitchFamily="34" charset="0"/>
              </a:rPr>
            </a:br>
            <a:r>
              <a:rPr lang="en-US" sz="4000" b="1" kern="1200" dirty="0">
                <a:solidFill>
                  <a:schemeClr val="accent2">
                    <a:lumMod val="50000"/>
                  </a:schemeClr>
                </a:solidFill>
                <a:latin typeface="Arial" panose="020B0604020202020204" pitchFamily="34" charset="0"/>
                <a:ea typeface="+mj-ea"/>
                <a:cs typeface="Arial" panose="020B0604020202020204" pitchFamily="34" charset="0"/>
              </a:rPr>
              <a:t>progress made</a:t>
            </a:r>
          </a:p>
        </p:txBody>
      </p:sp>
      <p:sp>
        <p:nvSpPr>
          <p:cNvPr id="15" name="Footer Placeholder 4">
            <a:extLst>
              <a:ext uri="{FF2B5EF4-FFF2-40B4-BE49-F238E27FC236}">
                <a16:creationId xmlns:a16="http://schemas.microsoft.com/office/drawing/2014/main" id="{F70397CD-CAF1-2B12-53D6-79A6CC95F44B}"/>
              </a:ext>
            </a:extLst>
          </p:cNvPr>
          <p:cNvSpPr>
            <a:spLocks noGrp="1"/>
          </p:cNvSpPr>
          <p:nvPr>
            <p:ph type="ftr" sz="quarter" idx="11"/>
          </p:nvPr>
        </p:nvSpPr>
        <p:spPr>
          <a:xfrm>
            <a:off x="4038600" y="6356350"/>
            <a:ext cx="4114800" cy="365125"/>
          </a:xfrm>
        </p:spPr>
        <p:txBody>
          <a:bodyPr/>
          <a:lstStyle/>
          <a:p>
            <a:pPr>
              <a:spcAft>
                <a:spcPts val="600"/>
              </a:spcAft>
            </a:pPr>
            <a:r>
              <a:rPr lang="en-US"/>
              <a:t>Frankston City Council</a:t>
            </a:r>
          </a:p>
        </p:txBody>
      </p:sp>
      <p:sp>
        <p:nvSpPr>
          <p:cNvPr id="7" name="Slide Number Placeholder 6"/>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E8CF61FB-2F6E-464E-B224-C5FFB0D97310}" type="slidenum">
              <a:rPr lang="en-US" smtClean="0"/>
              <a:pPr>
                <a:spcAft>
                  <a:spcPts val="600"/>
                </a:spcAft>
              </a:pPr>
              <a:t>11</a:t>
            </a:fld>
            <a:endParaRPr lang="en-US"/>
          </a:p>
        </p:txBody>
      </p:sp>
      <p:sp>
        <p:nvSpPr>
          <p:cNvPr id="6" name="Subtitle 2">
            <a:extLst>
              <a:ext uri="{FF2B5EF4-FFF2-40B4-BE49-F238E27FC236}">
                <a16:creationId xmlns:a16="http://schemas.microsoft.com/office/drawing/2014/main" id="{4D4EFC04-2A57-04D2-BC75-71EAF735C24D}"/>
              </a:ext>
            </a:extLst>
          </p:cNvPr>
          <p:cNvSpPr txBox="1">
            <a:spLocks/>
          </p:cNvSpPr>
          <p:nvPr/>
        </p:nvSpPr>
        <p:spPr>
          <a:xfrm>
            <a:off x="565655" y="4332849"/>
            <a:ext cx="5951164" cy="1772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accent6"/>
              </a:solidFill>
            </a:endParaRPr>
          </a:p>
        </p:txBody>
      </p:sp>
      <p:sp>
        <p:nvSpPr>
          <p:cNvPr id="8" name="Freeform: Shape 7">
            <a:extLst>
              <a:ext uri="{FF2B5EF4-FFF2-40B4-BE49-F238E27FC236}">
                <a16:creationId xmlns:a16="http://schemas.microsoft.com/office/drawing/2014/main" id="{18EDF61A-CC54-C92F-4EB4-9684D7A32F19}"/>
              </a:ext>
            </a:extLst>
          </p:cNvPr>
          <p:cNvSpPr/>
          <p:nvPr/>
        </p:nvSpPr>
        <p:spPr>
          <a:xfrm>
            <a:off x="1928691" y="1531683"/>
            <a:ext cx="9176255" cy="690051"/>
          </a:xfrm>
          <a:custGeom>
            <a:avLst/>
            <a:gdLst>
              <a:gd name="connsiteX0" fmla="*/ 0 w 6938682"/>
              <a:gd name="connsiteY0" fmla="*/ 180053 h 1080298"/>
              <a:gd name="connsiteX1" fmla="*/ 180053 w 6938682"/>
              <a:gd name="connsiteY1" fmla="*/ 0 h 1080298"/>
              <a:gd name="connsiteX2" fmla="*/ 6758629 w 6938682"/>
              <a:gd name="connsiteY2" fmla="*/ 0 h 1080298"/>
              <a:gd name="connsiteX3" fmla="*/ 6938682 w 6938682"/>
              <a:gd name="connsiteY3" fmla="*/ 180053 h 1080298"/>
              <a:gd name="connsiteX4" fmla="*/ 6938682 w 6938682"/>
              <a:gd name="connsiteY4" fmla="*/ 900245 h 1080298"/>
              <a:gd name="connsiteX5" fmla="*/ 6758629 w 6938682"/>
              <a:gd name="connsiteY5" fmla="*/ 1080298 h 1080298"/>
              <a:gd name="connsiteX6" fmla="*/ 180053 w 6938682"/>
              <a:gd name="connsiteY6" fmla="*/ 1080298 h 1080298"/>
              <a:gd name="connsiteX7" fmla="*/ 0 w 6938682"/>
              <a:gd name="connsiteY7" fmla="*/ 900245 h 1080298"/>
              <a:gd name="connsiteX8" fmla="*/ 0 w 6938682"/>
              <a:gd name="connsiteY8" fmla="*/ 180053 h 108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8682" h="1080298">
                <a:moveTo>
                  <a:pt x="0" y="180053"/>
                </a:moveTo>
                <a:cubicBezTo>
                  <a:pt x="0" y="80612"/>
                  <a:pt x="80612" y="0"/>
                  <a:pt x="180053" y="0"/>
                </a:cubicBezTo>
                <a:lnTo>
                  <a:pt x="6758629" y="0"/>
                </a:lnTo>
                <a:cubicBezTo>
                  <a:pt x="6858070" y="0"/>
                  <a:pt x="6938682" y="80612"/>
                  <a:pt x="6938682" y="180053"/>
                </a:cubicBezTo>
                <a:lnTo>
                  <a:pt x="6938682" y="900245"/>
                </a:lnTo>
                <a:cubicBezTo>
                  <a:pt x="6938682" y="999686"/>
                  <a:pt x="6858070" y="1080298"/>
                  <a:pt x="6758629" y="1080298"/>
                </a:cubicBezTo>
                <a:lnTo>
                  <a:pt x="180053" y="1080298"/>
                </a:lnTo>
                <a:cubicBezTo>
                  <a:pt x="80612" y="1080298"/>
                  <a:pt x="0" y="999686"/>
                  <a:pt x="0" y="900245"/>
                </a:cubicBezTo>
                <a:lnTo>
                  <a:pt x="0" y="180053"/>
                </a:lnTo>
                <a:close/>
              </a:path>
            </a:pathLst>
          </a:cu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lin ang="2700000" scaled="1"/>
            <a:tileRect/>
          </a:gra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32746" tIns="132746" rIns="132746" bIns="132746" numCol="1" spcCol="1270" anchor="ctr" anchorCtr="0">
            <a:noAutofit/>
          </a:bodyPr>
          <a:lstStyle/>
          <a:p>
            <a:pPr marL="0" lvl="0" indent="0" algn="l" defTabSz="933450">
              <a:lnSpc>
                <a:spcPct val="90000"/>
              </a:lnSpc>
              <a:spcBef>
                <a:spcPct val="0"/>
              </a:spcBef>
              <a:spcAft>
                <a:spcPct val="35000"/>
              </a:spcAft>
              <a:buNone/>
            </a:pPr>
            <a:r>
              <a:rPr lang="en-AU" kern="1200" dirty="0">
                <a:solidFill>
                  <a:schemeClr val="bg2">
                    <a:lumMod val="25000"/>
                  </a:schemeClr>
                </a:solidFill>
              </a:rPr>
              <a:t>Council received reports of sexual harassment, leading Council to take action to eliminate this illegal conduct.</a:t>
            </a:r>
            <a:endParaRPr lang="en-US" kern="1200" dirty="0">
              <a:solidFill>
                <a:schemeClr val="bg2">
                  <a:lumMod val="25000"/>
                </a:schemeClr>
              </a:solidFill>
            </a:endParaRPr>
          </a:p>
        </p:txBody>
      </p:sp>
      <p:sp>
        <p:nvSpPr>
          <p:cNvPr id="10" name="Freeform: Shape 9">
            <a:extLst>
              <a:ext uri="{FF2B5EF4-FFF2-40B4-BE49-F238E27FC236}">
                <a16:creationId xmlns:a16="http://schemas.microsoft.com/office/drawing/2014/main" id="{4D245D45-FDFB-89CA-6337-16A7068354E5}"/>
              </a:ext>
            </a:extLst>
          </p:cNvPr>
          <p:cNvSpPr/>
          <p:nvPr/>
        </p:nvSpPr>
        <p:spPr>
          <a:xfrm>
            <a:off x="5455023" y="2256005"/>
            <a:ext cx="6588800" cy="952573"/>
          </a:xfrm>
          <a:custGeom>
            <a:avLst/>
            <a:gdLst>
              <a:gd name="connsiteX0" fmla="*/ 0 w 6938682"/>
              <a:gd name="connsiteY0" fmla="*/ 180053 h 1080298"/>
              <a:gd name="connsiteX1" fmla="*/ 180053 w 6938682"/>
              <a:gd name="connsiteY1" fmla="*/ 0 h 1080298"/>
              <a:gd name="connsiteX2" fmla="*/ 6758629 w 6938682"/>
              <a:gd name="connsiteY2" fmla="*/ 0 h 1080298"/>
              <a:gd name="connsiteX3" fmla="*/ 6938682 w 6938682"/>
              <a:gd name="connsiteY3" fmla="*/ 180053 h 1080298"/>
              <a:gd name="connsiteX4" fmla="*/ 6938682 w 6938682"/>
              <a:gd name="connsiteY4" fmla="*/ 900245 h 1080298"/>
              <a:gd name="connsiteX5" fmla="*/ 6758629 w 6938682"/>
              <a:gd name="connsiteY5" fmla="*/ 1080298 h 1080298"/>
              <a:gd name="connsiteX6" fmla="*/ 180053 w 6938682"/>
              <a:gd name="connsiteY6" fmla="*/ 1080298 h 1080298"/>
              <a:gd name="connsiteX7" fmla="*/ 0 w 6938682"/>
              <a:gd name="connsiteY7" fmla="*/ 900245 h 1080298"/>
              <a:gd name="connsiteX8" fmla="*/ 0 w 6938682"/>
              <a:gd name="connsiteY8" fmla="*/ 180053 h 108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8682" h="1080298">
                <a:moveTo>
                  <a:pt x="0" y="180053"/>
                </a:moveTo>
                <a:cubicBezTo>
                  <a:pt x="0" y="80612"/>
                  <a:pt x="80612" y="0"/>
                  <a:pt x="180053" y="0"/>
                </a:cubicBezTo>
                <a:lnTo>
                  <a:pt x="6758629" y="0"/>
                </a:lnTo>
                <a:cubicBezTo>
                  <a:pt x="6858070" y="0"/>
                  <a:pt x="6938682" y="80612"/>
                  <a:pt x="6938682" y="180053"/>
                </a:cubicBezTo>
                <a:lnTo>
                  <a:pt x="6938682" y="900245"/>
                </a:lnTo>
                <a:cubicBezTo>
                  <a:pt x="6938682" y="999686"/>
                  <a:pt x="6858070" y="1080298"/>
                  <a:pt x="6758629" y="1080298"/>
                </a:cubicBezTo>
                <a:lnTo>
                  <a:pt x="180053" y="1080298"/>
                </a:lnTo>
                <a:cubicBezTo>
                  <a:pt x="80612" y="1080298"/>
                  <a:pt x="0" y="999686"/>
                  <a:pt x="0" y="900245"/>
                </a:cubicBezTo>
                <a:lnTo>
                  <a:pt x="0" y="180053"/>
                </a:lnTo>
                <a:close/>
              </a:path>
            </a:pathLst>
          </a:cu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lin ang="2700000" scaled="1"/>
            <a:tileRect/>
          </a:gra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32746" tIns="132746" rIns="132746" bIns="132746" numCol="1" spcCol="1270" anchor="ctr" anchorCtr="0">
            <a:noAutofit/>
          </a:bodyPr>
          <a:lstStyle/>
          <a:p>
            <a:pPr defTabSz="933450">
              <a:spcBef>
                <a:spcPct val="0"/>
              </a:spcBef>
            </a:pPr>
            <a:r>
              <a:rPr lang="en-AU" sz="1500" kern="1200" dirty="0">
                <a:solidFill>
                  <a:schemeClr val="bg2">
                    <a:lumMod val="25000"/>
                  </a:schemeClr>
                </a:solidFill>
              </a:rPr>
              <a:t>In the May 2023 employee experience survey, more respondents reported Council take steps to eliminate bullying, harassment and discrimination and more staff felt</a:t>
            </a:r>
            <a:r>
              <a:rPr lang="en-AU" sz="1500" dirty="0">
                <a:solidFill>
                  <a:schemeClr val="bg2">
                    <a:lumMod val="25000"/>
                  </a:schemeClr>
                </a:solidFill>
              </a:rPr>
              <a:t> </a:t>
            </a:r>
            <a:r>
              <a:rPr lang="en-AU" sz="1500" kern="1200" dirty="0">
                <a:solidFill>
                  <a:schemeClr val="bg2">
                    <a:lumMod val="25000"/>
                  </a:schemeClr>
                </a:solidFill>
              </a:rPr>
              <a:t>safe to challenge inappropriate behaviour at work- compared to 2021.</a:t>
            </a:r>
            <a:endParaRPr lang="en-US" sz="1500" kern="1200" dirty="0">
              <a:solidFill>
                <a:schemeClr val="bg2">
                  <a:lumMod val="25000"/>
                </a:schemeClr>
              </a:solidFill>
            </a:endParaRPr>
          </a:p>
        </p:txBody>
      </p:sp>
      <p:sp>
        <p:nvSpPr>
          <p:cNvPr id="11" name="Freeform: Shape 10">
            <a:extLst>
              <a:ext uri="{FF2B5EF4-FFF2-40B4-BE49-F238E27FC236}">
                <a16:creationId xmlns:a16="http://schemas.microsoft.com/office/drawing/2014/main" id="{599BACAD-040E-6DDC-5FFE-E452CF82B4AC}"/>
              </a:ext>
            </a:extLst>
          </p:cNvPr>
          <p:cNvSpPr/>
          <p:nvPr/>
        </p:nvSpPr>
        <p:spPr>
          <a:xfrm>
            <a:off x="1928691" y="3242192"/>
            <a:ext cx="9176255" cy="952573"/>
          </a:xfrm>
          <a:custGeom>
            <a:avLst/>
            <a:gdLst>
              <a:gd name="connsiteX0" fmla="*/ 0 w 6938682"/>
              <a:gd name="connsiteY0" fmla="*/ 180053 h 1080298"/>
              <a:gd name="connsiteX1" fmla="*/ 180053 w 6938682"/>
              <a:gd name="connsiteY1" fmla="*/ 0 h 1080298"/>
              <a:gd name="connsiteX2" fmla="*/ 6758629 w 6938682"/>
              <a:gd name="connsiteY2" fmla="*/ 0 h 1080298"/>
              <a:gd name="connsiteX3" fmla="*/ 6938682 w 6938682"/>
              <a:gd name="connsiteY3" fmla="*/ 180053 h 1080298"/>
              <a:gd name="connsiteX4" fmla="*/ 6938682 w 6938682"/>
              <a:gd name="connsiteY4" fmla="*/ 900245 h 1080298"/>
              <a:gd name="connsiteX5" fmla="*/ 6758629 w 6938682"/>
              <a:gd name="connsiteY5" fmla="*/ 1080298 h 1080298"/>
              <a:gd name="connsiteX6" fmla="*/ 180053 w 6938682"/>
              <a:gd name="connsiteY6" fmla="*/ 1080298 h 1080298"/>
              <a:gd name="connsiteX7" fmla="*/ 0 w 6938682"/>
              <a:gd name="connsiteY7" fmla="*/ 900245 h 1080298"/>
              <a:gd name="connsiteX8" fmla="*/ 0 w 6938682"/>
              <a:gd name="connsiteY8" fmla="*/ 180053 h 108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8682" h="1080298">
                <a:moveTo>
                  <a:pt x="0" y="180053"/>
                </a:moveTo>
                <a:cubicBezTo>
                  <a:pt x="0" y="80612"/>
                  <a:pt x="80612" y="0"/>
                  <a:pt x="180053" y="0"/>
                </a:cubicBezTo>
                <a:lnTo>
                  <a:pt x="6758629" y="0"/>
                </a:lnTo>
                <a:cubicBezTo>
                  <a:pt x="6858070" y="0"/>
                  <a:pt x="6938682" y="80612"/>
                  <a:pt x="6938682" y="180053"/>
                </a:cubicBezTo>
                <a:lnTo>
                  <a:pt x="6938682" y="900245"/>
                </a:lnTo>
                <a:cubicBezTo>
                  <a:pt x="6938682" y="999686"/>
                  <a:pt x="6858070" y="1080298"/>
                  <a:pt x="6758629" y="1080298"/>
                </a:cubicBezTo>
                <a:lnTo>
                  <a:pt x="180053" y="1080298"/>
                </a:lnTo>
                <a:cubicBezTo>
                  <a:pt x="80612" y="1080298"/>
                  <a:pt x="0" y="999686"/>
                  <a:pt x="0" y="900245"/>
                </a:cubicBezTo>
                <a:lnTo>
                  <a:pt x="0" y="180053"/>
                </a:lnTo>
                <a:close/>
              </a:path>
            </a:pathLst>
          </a:cu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lin ang="2700000" scaled="1"/>
            <a:tileRect/>
          </a:gra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32746" tIns="132746" rIns="132746" bIns="132746" numCol="1" spcCol="1270" anchor="ctr" anchorCtr="0">
            <a:noAutofit/>
          </a:bodyPr>
          <a:lstStyle/>
          <a:p>
            <a:pPr marL="0" lvl="0" indent="0" algn="l" defTabSz="933450">
              <a:lnSpc>
                <a:spcPct val="90000"/>
              </a:lnSpc>
              <a:spcBef>
                <a:spcPct val="0"/>
              </a:spcBef>
              <a:spcAft>
                <a:spcPct val="35000"/>
              </a:spcAft>
              <a:buNone/>
            </a:pPr>
            <a:r>
              <a:rPr lang="en-AU" sz="1600" kern="1200" dirty="0">
                <a:solidFill>
                  <a:schemeClr val="bg2">
                    <a:lumMod val="25000"/>
                  </a:schemeClr>
                </a:solidFill>
              </a:rPr>
              <a:t>Despite this positive cultural shift, further progress is needed with 8% of respondents reporting they experienced sexual harassment in the workplace over the past 12-month period. Current employees will undertake an updated Sexual Harassment Awareness training module in May 2024.</a:t>
            </a:r>
            <a:endParaRPr lang="en-US" sz="1600" kern="1200" dirty="0">
              <a:solidFill>
                <a:schemeClr val="bg2">
                  <a:lumMod val="25000"/>
                </a:schemeClr>
              </a:solidFill>
            </a:endParaRPr>
          </a:p>
        </p:txBody>
      </p:sp>
      <p:sp>
        <p:nvSpPr>
          <p:cNvPr id="12" name="Freeform: Shape 11">
            <a:extLst>
              <a:ext uri="{FF2B5EF4-FFF2-40B4-BE49-F238E27FC236}">
                <a16:creationId xmlns:a16="http://schemas.microsoft.com/office/drawing/2014/main" id="{AF0C10CB-0BFD-9919-B657-BCA29C1841BB}"/>
              </a:ext>
            </a:extLst>
          </p:cNvPr>
          <p:cNvSpPr/>
          <p:nvPr/>
        </p:nvSpPr>
        <p:spPr>
          <a:xfrm>
            <a:off x="5455023" y="4237641"/>
            <a:ext cx="6624917" cy="1048599"/>
          </a:xfrm>
          <a:custGeom>
            <a:avLst/>
            <a:gdLst>
              <a:gd name="connsiteX0" fmla="*/ 0 w 6938682"/>
              <a:gd name="connsiteY0" fmla="*/ 198059 h 1188328"/>
              <a:gd name="connsiteX1" fmla="*/ 198059 w 6938682"/>
              <a:gd name="connsiteY1" fmla="*/ 0 h 1188328"/>
              <a:gd name="connsiteX2" fmla="*/ 6740623 w 6938682"/>
              <a:gd name="connsiteY2" fmla="*/ 0 h 1188328"/>
              <a:gd name="connsiteX3" fmla="*/ 6938682 w 6938682"/>
              <a:gd name="connsiteY3" fmla="*/ 198059 h 1188328"/>
              <a:gd name="connsiteX4" fmla="*/ 6938682 w 6938682"/>
              <a:gd name="connsiteY4" fmla="*/ 990269 h 1188328"/>
              <a:gd name="connsiteX5" fmla="*/ 6740623 w 6938682"/>
              <a:gd name="connsiteY5" fmla="*/ 1188328 h 1188328"/>
              <a:gd name="connsiteX6" fmla="*/ 198059 w 6938682"/>
              <a:gd name="connsiteY6" fmla="*/ 1188328 h 1188328"/>
              <a:gd name="connsiteX7" fmla="*/ 0 w 6938682"/>
              <a:gd name="connsiteY7" fmla="*/ 990269 h 1188328"/>
              <a:gd name="connsiteX8" fmla="*/ 0 w 6938682"/>
              <a:gd name="connsiteY8" fmla="*/ 198059 h 118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8682" h="1188328">
                <a:moveTo>
                  <a:pt x="0" y="198059"/>
                </a:moveTo>
                <a:cubicBezTo>
                  <a:pt x="0" y="88674"/>
                  <a:pt x="88674" y="0"/>
                  <a:pt x="198059" y="0"/>
                </a:cubicBezTo>
                <a:lnTo>
                  <a:pt x="6740623" y="0"/>
                </a:lnTo>
                <a:cubicBezTo>
                  <a:pt x="6850008" y="0"/>
                  <a:pt x="6938682" y="88674"/>
                  <a:pt x="6938682" y="198059"/>
                </a:cubicBezTo>
                <a:lnTo>
                  <a:pt x="6938682" y="990269"/>
                </a:lnTo>
                <a:cubicBezTo>
                  <a:pt x="6938682" y="1099654"/>
                  <a:pt x="6850008" y="1188328"/>
                  <a:pt x="6740623" y="1188328"/>
                </a:cubicBezTo>
                <a:lnTo>
                  <a:pt x="198059" y="1188328"/>
                </a:lnTo>
                <a:cubicBezTo>
                  <a:pt x="88674" y="1188328"/>
                  <a:pt x="0" y="1099654"/>
                  <a:pt x="0" y="990269"/>
                </a:cubicBezTo>
                <a:lnTo>
                  <a:pt x="0" y="198059"/>
                </a:lnTo>
                <a:close/>
              </a:path>
            </a:pathLst>
          </a:cu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lin ang="2700000" scaled="1"/>
            <a:tileRect/>
          </a:gra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38019" tIns="138019" rIns="138019" bIns="138019" numCol="1" spcCol="1270" anchor="ctr" anchorCtr="0">
            <a:noAutofit/>
          </a:bodyPr>
          <a:lstStyle/>
          <a:p>
            <a:pPr marL="0" lvl="0" indent="0" algn="l" defTabSz="933450">
              <a:lnSpc>
                <a:spcPct val="90000"/>
              </a:lnSpc>
              <a:spcBef>
                <a:spcPct val="0"/>
              </a:spcBef>
              <a:spcAft>
                <a:spcPct val="35000"/>
              </a:spcAft>
              <a:buNone/>
            </a:pPr>
            <a:r>
              <a:rPr lang="en-AU" sz="1600" kern="1200" dirty="0">
                <a:solidFill>
                  <a:schemeClr val="bg2">
                    <a:lumMod val="25000"/>
                  </a:schemeClr>
                </a:solidFill>
              </a:rPr>
              <a:t>When we applied a gendered lens, results showed a slight decrease in men experiencing harassment from 5% to 4%; women remained steady at 8% and for those who ‘self-describe their gender or preferred not to say’ we saw a rise from 15% to 19%.</a:t>
            </a:r>
            <a:endParaRPr lang="en-US" sz="1600" kern="1200" dirty="0">
              <a:solidFill>
                <a:schemeClr val="bg2">
                  <a:lumMod val="25000"/>
                </a:schemeClr>
              </a:solidFill>
            </a:endParaRPr>
          </a:p>
        </p:txBody>
      </p:sp>
      <p:graphicFrame>
        <p:nvGraphicFramePr>
          <p:cNvPr id="9" name="Chart 8">
            <a:extLst>
              <a:ext uri="{FF2B5EF4-FFF2-40B4-BE49-F238E27FC236}">
                <a16:creationId xmlns:a16="http://schemas.microsoft.com/office/drawing/2014/main" id="{660E832A-9917-6FF2-0737-2574A70BBBE8}"/>
              </a:ext>
            </a:extLst>
          </p:cNvPr>
          <p:cNvGraphicFramePr/>
          <p:nvPr>
            <p:extLst>
              <p:ext uri="{D42A27DB-BD31-4B8C-83A1-F6EECF244321}">
                <p14:modId xmlns:p14="http://schemas.microsoft.com/office/powerpoint/2010/main" val="140753863"/>
              </p:ext>
            </p:extLst>
          </p:nvPr>
        </p:nvGraphicFramePr>
        <p:xfrm>
          <a:off x="758396" y="4332849"/>
          <a:ext cx="4503886" cy="21643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4414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CE013-F249-EF8C-2A1E-ABB49DEC997C}"/>
              </a:ext>
            </a:extLst>
          </p:cNvPr>
          <p:cNvSpPr>
            <a:spLocks noGrp="1"/>
          </p:cNvSpPr>
          <p:nvPr>
            <p:ph type="title"/>
          </p:nvPr>
        </p:nvSpPr>
        <p:spPr>
          <a:xfrm>
            <a:off x="611841" y="232048"/>
            <a:ext cx="10968318" cy="1325563"/>
          </a:xfrm>
        </p:spPr>
        <p:txBody>
          <a:bodyPr>
            <a:noAutofit/>
          </a:bodyPr>
          <a:lstStyle/>
          <a:p>
            <a:r>
              <a:rPr lang="en-US" sz="3500" b="1" kern="1200" dirty="0">
                <a:solidFill>
                  <a:schemeClr val="accent2">
                    <a:lumMod val="50000"/>
                  </a:schemeClr>
                </a:solidFill>
                <a:latin typeface="Arial" panose="020B0604020202020204" pitchFamily="34" charset="0"/>
                <a:ea typeface="+mj-ea"/>
                <a:cs typeface="Arial" panose="020B0604020202020204" pitchFamily="34" charset="0"/>
              </a:rPr>
              <a:t>Workforce Sexual Harassment (Indicator 4);</a:t>
            </a:r>
            <a:br>
              <a:rPr lang="en-US" sz="3500" b="1" kern="1200" dirty="0">
                <a:solidFill>
                  <a:schemeClr val="accent2">
                    <a:lumMod val="50000"/>
                  </a:schemeClr>
                </a:solidFill>
                <a:latin typeface="Arial" panose="020B0604020202020204" pitchFamily="34" charset="0"/>
                <a:ea typeface="+mj-ea"/>
                <a:cs typeface="Arial" panose="020B0604020202020204" pitchFamily="34" charset="0"/>
              </a:rPr>
            </a:br>
            <a:r>
              <a:rPr lang="en-US" sz="3500" b="1" kern="1200" dirty="0">
                <a:solidFill>
                  <a:schemeClr val="accent2">
                    <a:lumMod val="50000"/>
                  </a:schemeClr>
                </a:solidFill>
                <a:latin typeface="Arial" panose="020B0604020202020204" pitchFamily="34" charset="0"/>
                <a:ea typeface="+mj-ea"/>
                <a:cs typeface="Arial" panose="020B0604020202020204" pitchFamily="34" charset="0"/>
              </a:rPr>
              <a:t>insights from the employee experience survey</a:t>
            </a:r>
            <a:endParaRPr lang="en-AU" sz="3500" dirty="0">
              <a:solidFill>
                <a:schemeClr val="accent2">
                  <a:lumMod val="50000"/>
                </a:schemeClr>
              </a:solidFill>
            </a:endParaRPr>
          </a:p>
        </p:txBody>
      </p:sp>
      <p:graphicFrame>
        <p:nvGraphicFramePr>
          <p:cNvPr id="9" name="Content Placeholder 2">
            <a:extLst>
              <a:ext uri="{FF2B5EF4-FFF2-40B4-BE49-F238E27FC236}">
                <a16:creationId xmlns:a16="http://schemas.microsoft.com/office/drawing/2014/main" id="{84101ACF-2375-4DFB-C420-4B4852B7AB21}"/>
              </a:ext>
            </a:extLst>
          </p:cNvPr>
          <p:cNvGraphicFramePr>
            <a:graphicFrameLocks noGrp="1" noChangeAspect="1"/>
          </p:cNvGraphicFramePr>
          <p:nvPr>
            <p:ph idx="1"/>
            <p:extLst>
              <p:ext uri="{D42A27DB-BD31-4B8C-83A1-F6EECF244321}">
                <p14:modId xmlns:p14="http://schemas.microsoft.com/office/powerpoint/2010/main" val="2731354495"/>
              </p:ext>
            </p:extLst>
          </p:nvPr>
        </p:nvGraphicFramePr>
        <p:xfrm>
          <a:off x="396000" y="1386331"/>
          <a:ext cx="7671682" cy="5201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lide Number Placeholder 6"/>
          <p:cNvSpPr>
            <a:spLocks noGrp="1"/>
          </p:cNvSpPr>
          <p:nvPr>
            <p:ph type="sldNum" sz="quarter" idx="12"/>
          </p:nvPr>
        </p:nvSpPr>
        <p:spPr/>
        <p:txBody>
          <a:bodyPr>
            <a:normAutofit/>
          </a:bodyPr>
          <a:lstStyle/>
          <a:p>
            <a:pPr>
              <a:spcAft>
                <a:spcPts val="600"/>
              </a:spcAft>
            </a:pPr>
            <a:fld id="{E8CF61FB-2F6E-464E-B224-C5FFB0D97310}" type="slidenum">
              <a:rPr lang="en-US">
                <a:solidFill>
                  <a:srgbClr val="FFFFFF"/>
                </a:solidFill>
              </a:rPr>
              <a:pPr>
                <a:spcAft>
                  <a:spcPts val="600"/>
                </a:spcAft>
              </a:pPr>
              <a:t>12</a:t>
            </a:fld>
            <a:endParaRPr lang="en-US">
              <a:solidFill>
                <a:srgbClr val="FFFFFF"/>
              </a:solidFill>
            </a:endParaRPr>
          </a:p>
        </p:txBody>
      </p:sp>
      <p:sp>
        <p:nvSpPr>
          <p:cNvPr id="6" name="Subtitle 2">
            <a:extLst>
              <a:ext uri="{FF2B5EF4-FFF2-40B4-BE49-F238E27FC236}">
                <a16:creationId xmlns:a16="http://schemas.microsoft.com/office/drawing/2014/main" id="{4D4EFC04-2A57-04D2-BC75-71EAF735C24D}"/>
              </a:ext>
            </a:extLst>
          </p:cNvPr>
          <p:cNvSpPr txBox="1">
            <a:spLocks/>
          </p:cNvSpPr>
          <p:nvPr/>
        </p:nvSpPr>
        <p:spPr>
          <a:xfrm>
            <a:off x="565655" y="4332849"/>
            <a:ext cx="5951164" cy="1772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accent6"/>
              </a:solidFill>
            </a:endParaRPr>
          </a:p>
        </p:txBody>
      </p:sp>
      <p:sp>
        <p:nvSpPr>
          <p:cNvPr id="4" name="Title 1">
            <a:extLst>
              <a:ext uri="{FF2B5EF4-FFF2-40B4-BE49-F238E27FC236}">
                <a16:creationId xmlns:a16="http://schemas.microsoft.com/office/drawing/2014/main" id="{E43EFA2F-6124-04DF-C129-877F93B24099}"/>
              </a:ext>
            </a:extLst>
          </p:cNvPr>
          <p:cNvSpPr txBox="1">
            <a:spLocks/>
          </p:cNvSpPr>
          <p:nvPr/>
        </p:nvSpPr>
        <p:spPr>
          <a:xfrm>
            <a:off x="527203" y="4046948"/>
            <a:ext cx="8366472" cy="24919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571500" indent="-571500">
              <a:lnSpc>
                <a:spcPct val="150000"/>
              </a:lnSpc>
              <a:spcAft>
                <a:spcPts val="600"/>
              </a:spcAft>
              <a:buFont typeface="Arial" panose="020B0604020202020204" pitchFamily="34" charset="0"/>
              <a:buChar char="•"/>
            </a:pPr>
            <a:endParaRPr lang="en-AU" sz="2000" baseline="30000">
              <a:solidFill>
                <a:schemeClr val="accent6"/>
              </a:solidFill>
            </a:endParaRPr>
          </a:p>
          <a:p>
            <a:pPr marL="571500" indent="-571500">
              <a:lnSpc>
                <a:spcPct val="150000"/>
              </a:lnSpc>
              <a:spcAft>
                <a:spcPts val="600"/>
              </a:spcAft>
              <a:buFont typeface="Arial" panose="020B0604020202020204" pitchFamily="34" charset="0"/>
              <a:buChar char="•"/>
            </a:pPr>
            <a:endParaRPr lang="en-AU" sz="2000" baseline="30000">
              <a:solidFill>
                <a:schemeClr val="accent6"/>
              </a:solidFill>
            </a:endParaRPr>
          </a:p>
          <a:p>
            <a:pPr marL="571500" indent="-571500">
              <a:lnSpc>
                <a:spcPct val="150000"/>
              </a:lnSpc>
              <a:spcAft>
                <a:spcPts val="600"/>
              </a:spcAft>
              <a:buFont typeface="Arial" panose="020B0604020202020204" pitchFamily="34" charset="0"/>
              <a:buChar char="•"/>
            </a:pPr>
            <a:endParaRPr lang="en-US" sz="4000" baseline="30000">
              <a:solidFill>
                <a:schemeClr val="accent6"/>
              </a:solidFill>
            </a:endParaRPr>
          </a:p>
        </p:txBody>
      </p:sp>
      <p:pic>
        <p:nvPicPr>
          <p:cNvPr id="11" name="Picture 10" descr="A logo with a dolphin and wings&#10;&#10;Description automatically generated">
            <a:extLst>
              <a:ext uri="{FF2B5EF4-FFF2-40B4-BE49-F238E27FC236}">
                <a16:creationId xmlns:a16="http://schemas.microsoft.com/office/drawing/2014/main" id="{C199712B-D47E-BA70-1C99-B62FFC92E18A}"/>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0868120" y="184543"/>
            <a:ext cx="971359" cy="753041"/>
          </a:xfrm>
          <a:prstGeom prst="rect">
            <a:avLst/>
          </a:prstGeom>
        </p:spPr>
      </p:pic>
      <p:graphicFrame>
        <p:nvGraphicFramePr>
          <p:cNvPr id="3" name="Chart 2">
            <a:extLst>
              <a:ext uri="{FF2B5EF4-FFF2-40B4-BE49-F238E27FC236}">
                <a16:creationId xmlns:a16="http://schemas.microsoft.com/office/drawing/2014/main" id="{B49C218F-6725-5BC3-346C-5B49E140549F}"/>
              </a:ext>
            </a:extLst>
          </p:cNvPr>
          <p:cNvGraphicFramePr/>
          <p:nvPr>
            <p:extLst>
              <p:ext uri="{D42A27DB-BD31-4B8C-83A1-F6EECF244321}">
                <p14:modId xmlns:p14="http://schemas.microsoft.com/office/powerpoint/2010/main" val="2064033510"/>
              </p:ext>
            </p:extLst>
          </p:nvPr>
        </p:nvGraphicFramePr>
        <p:xfrm>
          <a:off x="7193872" y="1728891"/>
          <a:ext cx="4503886" cy="2164321"/>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61641396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5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8BB3E7F-EB87-8DED-20AB-59E13FEB4984}"/>
              </a:ext>
            </a:extLst>
          </p:cNvPr>
          <p:cNvSpPr txBox="1">
            <a:spLocks/>
          </p:cNvSpPr>
          <p:nvPr/>
        </p:nvSpPr>
        <p:spPr>
          <a:xfrm>
            <a:off x="447818" y="2029577"/>
            <a:ext cx="6186837" cy="16742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7200" b="1" baseline="30000" dirty="0">
              <a:solidFill>
                <a:schemeClr val="accent6"/>
              </a:solidFill>
            </a:endParaRPr>
          </a:p>
        </p:txBody>
      </p:sp>
      <p:sp>
        <p:nvSpPr>
          <p:cNvPr id="6" name="Subtitle 2">
            <a:extLst>
              <a:ext uri="{FF2B5EF4-FFF2-40B4-BE49-F238E27FC236}">
                <a16:creationId xmlns:a16="http://schemas.microsoft.com/office/drawing/2014/main" id="{4D4EFC04-2A57-04D2-BC75-71EAF735C24D}"/>
              </a:ext>
            </a:extLst>
          </p:cNvPr>
          <p:cNvSpPr txBox="1">
            <a:spLocks/>
          </p:cNvSpPr>
          <p:nvPr/>
        </p:nvSpPr>
        <p:spPr>
          <a:xfrm>
            <a:off x="565655" y="4332849"/>
            <a:ext cx="5951164" cy="1772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accent6"/>
              </a:solidFill>
            </a:endParaRPr>
          </a:p>
        </p:txBody>
      </p:sp>
      <p:sp>
        <p:nvSpPr>
          <p:cNvPr id="3" name="Title 2">
            <a:extLst>
              <a:ext uri="{FF2B5EF4-FFF2-40B4-BE49-F238E27FC236}">
                <a16:creationId xmlns:a16="http://schemas.microsoft.com/office/drawing/2014/main" id="{1EDB454E-0394-4ECE-D467-C75205953707}"/>
              </a:ext>
            </a:extLst>
          </p:cNvPr>
          <p:cNvSpPr>
            <a:spLocks noGrp="1"/>
          </p:cNvSpPr>
          <p:nvPr>
            <p:ph type="title"/>
          </p:nvPr>
        </p:nvSpPr>
        <p:spPr>
          <a:xfrm>
            <a:off x="521900" y="427998"/>
            <a:ext cx="10884763" cy="1325442"/>
          </a:xfrm>
        </p:spPr>
        <p:txBody>
          <a:bodyPr>
            <a:noAutofit/>
          </a:bodyPr>
          <a:lstStyle/>
          <a:p>
            <a:r>
              <a:rPr lang="en-US" sz="3700" b="1" dirty="0">
                <a:solidFill>
                  <a:schemeClr val="accent2">
                    <a:lumMod val="50000"/>
                  </a:schemeClr>
                </a:solidFill>
              </a:rPr>
              <a:t>Recruitment and Promotion (Indicator 5);</a:t>
            </a:r>
            <a:br>
              <a:rPr lang="en-US" sz="3700" b="1" dirty="0">
                <a:solidFill>
                  <a:schemeClr val="accent2">
                    <a:lumMod val="50000"/>
                  </a:schemeClr>
                </a:solidFill>
              </a:rPr>
            </a:br>
            <a:r>
              <a:rPr lang="en-US" sz="3700" b="1" dirty="0">
                <a:solidFill>
                  <a:schemeClr val="accent2">
                    <a:lumMod val="50000"/>
                  </a:schemeClr>
                </a:solidFill>
              </a:rPr>
              <a:t>progress made</a:t>
            </a:r>
            <a:endParaRPr lang="en-AU" sz="3700" dirty="0">
              <a:solidFill>
                <a:schemeClr val="accent2">
                  <a:lumMod val="50000"/>
                </a:schemeClr>
              </a:solidFill>
            </a:endParaRPr>
          </a:p>
        </p:txBody>
      </p:sp>
      <p:sp>
        <p:nvSpPr>
          <p:cNvPr id="7" name="Slide Number Placeholder 6"/>
          <p:cNvSpPr>
            <a:spLocks noGrp="1"/>
          </p:cNvSpPr>
          <p:nvPr>
            <p:ph type="sldNum" sz="quarter" idx="12"/>
          </p:nvPr>
        </p:nvSpPr>
        <p:spPr/>
        <p:txBody>
          <a:bodyPr/>
          <a:lstStyle/>
          <a:p>
            <a:fld id="{E8CF61FB-2F6E-464E-B224-C5FFB0D97310}" type="slidenum">
              <a:rPr lang="en-US" smtClean="0">
                <a:solidFill>
                  <a:schemeClr val="bg1"/>
                </a:solidFill>
              </a:rPr>
              <a:t>13</a:t>
            </a:fld>
            <a:endParaRPr lang="en-US">
              <a:solidFill>
                <a:schemeClr val="bg1"/>
              </a:solidFill>
            </a:endParaRPr>
          </a:p>
        </p:txBody>
      </p:sp>
      <p:sp>
        <p:nvSpPr>
          <p:cNvPr id="2" name="Title 1">
            <a:extLst>
              <a:ext uri="{FF2B5EF4-FFF2-40B4-BE49-F238E27FC236}">
                <a16:creationId xmlns:a16="http://schemas.microsoft.com/office/drawing/2014/main" id="{2D0AD520-3551-E1E5-B7B5-6E5A5705D6FD}"/>
              </a:ext>
            </a:extLst>
          </p:cNvPr>
          <p:cNvSpPr txBox="1">
            <a:spLocks/>
          </p:cNvSpPr>
          <p:nvPr/>
        </p:nvSpPr>
        <p:spPr>
          <a:xfrm>
            <a:off x="521900" y="1906513"/>
            <a:ext cx="7523924" cy="44298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271463" indent="-271463">
              <a:lnSpc>
                <a:spcPct val="100000"/>
              </a:lnSpc>
              <a:spcBef>
                <a:spcPts val="600"/>
              </a:spcBef>
              <a:spcAft>
                <a:spcPts val="600"/>
              </a:spcAft>
              <a:buFont typeface="Arial" panose="020B0604020202020204" pitchFamily="34" charset="0"/>
              <a:buChar char="•"/>
              <a:tabLst>
                <a:tab pos="271463" algn="l"/>
              </a:tabLst>
            </a:pPr>
            <a:r>
              <a:rPr lang="en-AU" sz="1600" b="1" dirty="0">
                <a:solidFill>
                  <a:schemeClr val="accent2">
                    <a:lumMod val="50000"/>
                  </a:schemeClr>
                </a:solidFill>
              </a:rPr>
              <a:t>Recruitment:</a:t>
            </a:r>
            <a:r>
              <a:rPr lang="en-AU" sz="1600" dirty="0">
                <a:solidFill>
                  <a:schemeClr val="accent2">
                    <a:lumMod val="50000"/>
                  </a:schemeClr>
                </a:solidFill>
              </a:rPr>
              <a:t> 226 people were recruited; 66% women (64% in 2021), 33% men (36% in 2021) and 1% self-described gender (0%; 2021), reflective of the current workforce gender ratio. </a:t>
            </a:r>
          </a:p>
          <a:p>
            <a:pPr marL="271463" indent="-271463">
              <a:lnSpc>
                <a:spcPct val="100000"/>
              </a:lnSpc>
              <a:spcBef>
                <a:spcPts val="0"/>
              </a:spcBef>
              <a:spcAft>
                <a:spcPts val="1200"/>
              </a:spcAft>
              <a:buFont typeface="Arial" panose="020B0604020202020204" pitchFamily="34" charset="0"/>
              <a:buChar char="•"/>
              <a:tabLst>
                <a:tab pos="271463" algn="l"/>
              </a:tabLst>
            </a:pPr>
            <a:r>
              <a:rPr lang="en-AU" sz="1600" dirty="0">
                <a:solidFill>
                  <a:schemeClr val="accent2">
                    <a:lumMod val="50000"/>
                  </a:schemeClr>
                </a:solidFill>
              </a:rPr>
              <a:t>Disproportionately, men were recruited to leadership positions in two consecutive reporting periods. </a:t>
            </a:r>
          </a:p>
          <a:p>
            <a:pPr marL="271463" indent="-271463">
              <a:lnSpc>
                <a:spcPct val="100000"/>
              </a:lnSpc>
              <a:spcBef>
                <a:spcPts val="600"/>
              </a:spcBef>
              <a:spcAft>
                <a:spcPts val="1200"/>
              </a:spcAft>
              <a:buFont typeface="Arial" panose="020B0604020202020204" pitchFamily="34" charset="0"/>
              <a:buChar char="•"/>
              <a:tabLst>
                <a:tab pos="271463" algn="l"/>
              </a:tabLst>
            </a:pPr>
            <a:r>
              <a:rPr lang="en-AU" sz="1600" b="1" dirty="0">
                <a:solidFill>
                  <a:schemeClr val="accent2">
                    <a:lumMod val="50000"/>
                  </a:schemeClr>
                </a:solidFill>
              </a:rPr>
              <a:t>Retention: </a:t>
            </a:r>
            <a:r>
              <a:rPr lang="en-AU" sz="1600" dirty="0">
                <a:solidFill>
                  <a:schemeClr val="accent2">
                    <a:lumMod val="50000"/>
                  </a:schemeClr>
                </a:solidFill>
              </a:rPr>
              <a:t>163 people left Council in 2023 (173 in 2021) with the proportion changing; 56% women exited decreasing from 64% in 2021, 44% men increasing from 36% and 1% self-described gender, up from 0% in 2021 </a:t>
            </a:r>
          </a:p>
          <a:p>
            <a:pPr marL="271463" indent="-271463">
              <a:lnSpc>
                <a:spcPct val="100000"/>
              </a:lnSpc>
              <a:spcBef>
                <a:spcPts val="600"/>
              </a:spcBef>
              <a:spcAft>
                <a:spcPts val="1200"/>
              </a:spcAft>
              <a:buFont typeface="Arial" panose="020B0604020202020204" pitchFamily="34" charset="0"/>
              <a:buChar char="•"/>
              <a:tabLst>
                <a:tab pos="271463" algn="l"/>
              </a:tabLst>
            </a:pPr>
            <a:r>
              <a:rPr lang="en-AU" sz="1600" b="1" dirty="0">
                <a:solidFill>
                  <a:schemeClr val="accent2">
                    <a:lumMod val="50000"/>
                  </a:schemeClr>
                </a:solidFill>
              </a:rPr>
              <a:t>Career Development &amp; Training Opportunities:</a:t>
            </a:r>
            <a:r>
              <a:rPr lang="en-AU" sz="1600" dirty="0">
                <a:solidFill>
                  <a:schemeClr val="accent2">
                    <a:lumMod val="50000"/>
                  </a:schemeClr>
                </a:solidFill>
              </a:rPr>
              <a:t> more women provided with opportunities for career development and training, 71% women and 29% men, not reflective of the gender workforce ratio. </a:t>
            </a:r>
          </a:p>
          <a:p>
            <a:pPr marL="271463" indent="-271463">
              <a:lnSpc>
                <a:spcPct val="100000"/>
              </a:lnSpc>
              <a:spcBef>
                <a:spcPts val="600"/>
              </a:spcBef>
              <a:spcAft>
                <a:spcPts val="1200"/>
              </a:spcAft>
              <a:buFont typeface="Arial" panose="020B0604020202020204" pitchFamily="34" charset="0"/>
              <a:buChar char="•"/>
              <a:tabLst>
                <a:tab pos="271463" algn="l"/>
              </a:tabLst>
            </a:pPr>
            <a:r>
              <a:rPr lang="en-AU" sz="1600" b="1" dirty="0">
                <a:solidFill>
                  <a:schemeClr val="accent2">
                    <a:lumMod val="50000"/>
                  </a:schemeClr>
                </a:solidFill>
              </a:rPr>
              <a:t>Employee experience survey</a:t>
            </a:r>
            <a:r>
              <a:rPr lang="en-AU" sz="1600" dirty="0">
                <a:solidFill>
                  <a:schemeClr val="accent2">
                    <a:lumMod val="50000"/>
                  </a:schemeClr>
                </a:solidFill>
              </a:rPr>
              <a:t> results showed most (64%) respondents were satisfied with the way their learning and development needs had been addressed, up 7ppt.</a:t>
            </a:r>
          </a:p>
        </p:txBody>
      </p:sp>
      <p:graphicFrame>
        <p:nvGraphicFramePr>
          <p:cNvPr id="10" name="Chart 9">
            <a:extLst>
              <a:ext uri="{FF2B5EF4-FFF2-40B4-BE49-F238E27FC236}">
                <a16:creationId xmlns:a16="http://schemas.microsoft.com/office/drawing/2014/main" id="{51E6CBFD-9436-258D-AD67-EC8914E8B473}"/>
              </a:ext>
            </a:extLst>
          </p:cNvPr>
          <p:cNvGraphicFramePr>
            <a:graphicFrameLocks noChangeAspect="1"/>
          </p:cNvGraphicFramePr>
          <p:nvPr>
            <p:extLst>
              <p:ext uri="{D42A27DB-BD31-4B8C-83A1-F6EECF244321}">
                <p14:modId xmlns:p14="http://schemas.microsoft.com/office/powerpoint/2010/main" val="4117368900"/>
              </p:ext>
            </p:extLst>
          </p:nvPr>
        </p:nvGraphicFramePr>
        <p:xfrm>
          <a:off x="8152118" y="2038890"/>
          <a:ext cx="3780208" cy="22197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iagram 10">
            <a:extLst>
              <a:ext uri="{FF2B5EF4-FFF2-40B4-BE49-F238E27FC236}">
                <a16:creationId xmlns:a16="http://schemas.microsoft.com/office/drawing/2014/main" id="{50B497B1-6784-7E9D-4EAE-077589B8AE46}"/>
              </a:ext>
            </a:extLst>
          </p:cNvPr>
          <p:cNvGraphicFramePr>
            <a:graphicFrameLocks noChangeAspect="1"/>
          </p:cNvGraphicFramePr>
          <p:nvPr>
            <p:extLst>
              <p:ext uri="{D42A27DB-BD31-4B8C-83A1-F6EECF244321}">
                <p14:modId xmlns:p14="http://schemas.microsoft.com/office/powerpoint/2010/main" val="3311420087"/>
              </p:ext>
            </p:extLst>
          </p:nvPr>
        </p:nvGraphicFramePr>
        <p:xfrm>
          <a:off x="7871052" y="4164496"/>
          <a:ext cx="4061274" cy="19404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4" name="Picture 13" descr="A logo with a dolphin and wings&#10;&#10;Description automatically generated">
            <a:extLst>
              <a:ext uri="{FF2B5EF4-FFF2-40B4-BE49-F238E27FC236}">
                <a16:creationId xmlns:a16="http://schemas.microsoft.com/office/drawing/2014/main" id="{E5B38891-A055-9F5D-7E61-82F0E3DF8716}"/>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0868120" y="184543"/>
            <a:ext cx="971359" cy="753041"/>
          </a:xfrm>
          <a:prstGeom prst="rect">
            <a:avLst/>
          </a:prstGeom>
        </p:spPr>
      </p:pic>
    </p:spTree>
    <p:extLst>
      <p:ext uri="{BB962C8B-B14F-4D97-AF65-F5344CB8AC3E}">
        <p14:creationId xmlns:p14="http://schemas.microsoft.com/office/powerpoint/2010/main" val="1274776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4D4EFC04-2A57-04D2-BC75-71EAF735C24D}"/>
              </a:ext>
            </a:extLst>
          </p:cNvPr>
          <p:cNvSpPr txBox="1">
            <a:spLocks/>
          </p:cNvSpPr>
          <p:nvPr/>
        </p:nvSpPr>
        <p:spPr>
          <a:xfrm>
            <a:off x="565655" y="4332849"/>
            <a:ext cx="5951164" cy="1772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accent6"/>
              </a:solidFill>
            </a:endParaRPr>
          </a:p>
        </p:txBody>
      </p:sp>
      <p:sp>
        <p:nvSpPr>
          <p:cNvPr id="3" name="Title 2">
            <a:extLst>
              <a:ext uri="{FF2B5EF4-FFF2-40B4-BE49-F238E27FC236}">
                <a16:creationId xmlns:a16="http://schemas.microsoft.com/office/drawing/2014/main" id="{2613AA9F-1195-4A84-C72C-9B6EA9BEF362}"/>
              </a:ext>
            </a:extLst>
          </p:cNvPr>
          <p:cNvSpPr>
            <a:spLocks noGrp="1"/>
          </p:cNvSpPr>
          <p:nvPr>
            <p:ph type="title"/>
          </p:nvPr>
        </p:nvSpPr>
        <p:spPr>
          <a:xfrm>
            <a:off x="565655" y="349490"/>
            <a:ext cx="10515600" cy="1325563"/>
          </a:xfrm>
        </p:spPr>
        <p:txBody>
          <a:bodyPr>
            <a:normAutofit/>
          </a:bodyPr>
          <a:lstStyle/>
          <a:p>
            <a:r>
              <a:rPr lang="en-US" sz="4000" b="1" dirty="0">
                <a:solidFill>
                  <a:schemeClr val="accent2">
                    <a:lumMod val="50000"/>
                  </a:schemeClr>
                </a:solidFill>
              </a:rPr>
              <a:t>Recruitment and Promotion (Indicator 5);</a:t>
            </a:r>
            <a:br>
              <a:rPr lang="en-US" sz="4000" b="1" dirty="0">
                <a:solidFill>
                  <a:schemeClr val="accent2">
                    <a:lumMod val="50000"/>
                  </a:schemeClr>
                </a:solidFill>
              </a:rPr>
            </a:br>
            <a:r>
              <a:rPr lang="en-US" sz="4000" b="1" dirty="0">
                <a:solidFill>
                  <a:schemeClr val="accent2">
                    <a:lumMod val="50000"/>
                  </a:schemeClr>
                </a:solidFill>
              </a:rPr>
              <a:t>progress made</a:t>
            </a:r>
            <a:endParaRPr lang="en-AU" sz="4000" dirty="0">
              <a:solidFill>
                <a:schemeClr val="accent2">
                  <a:lumMod val="50000"/>
                </a:schemeClr>
              </a:solidFill>
            </a:endParaRPr>
          </a:p>
        </p:txBody>
      </p:sp>
      <p:sp>
        <p:nvSpPr>
          <p:cNvPr id="4" name="Content Placeholder 3">
            <a:extLst>
              <a:ext uri="{FF2B5EF4-FFF2-40B4-BE49-F238E27FC236}">
                <a16:creationId xmlns:a16="http://schemas.microsoft.com/office/drawing/2014/main" id="{931F266F-4ACD-6D96-4A0B-DE0D8C8AB954}"/>
              </a:ext>
            </a:extLst>
          </p:cNvPr>
          <p:cNvSpPr>
            <a:spLocks noGrp="1"/>
          </p:cNvSpPr>
          <p:nvPr>
            <p:ph sz="half" idx="1"/>
          </p:nvPr>
        </p:nvSpPr>
        <p:spPr>
          <a:xfrm>
            <a:off x="565655" y="1692594"/>
            <a:ext cx="5650418" cy="4500716"/>
          </a:xfrm>
        </p:spPr>
        <p:txBody>
          <a:bodyPr>
            <a:normAutofit fontScale="92500" lnSpcReduction="10000"/>
          </a:bodyPr>
          <a:lstStyle/>
          <a:p>
            <a:pPr marL="180975" indent="-180975">
              <a:lnSpc>
                <a:spcPct val="150000"/>
              </a:lnSpc>
              <a:spcBef>
                <a:spcPts val="600"/>
              </a:spcBef>
              <a:buFont typeface="Arial" panose="020B0604020202020204" pitchFamily="34" charset="0"/>
              <a:buChar char="•"/>
            </a:pPr>
            <a:r>
              <a:rPr lang="en-AU" sz="1300" b="1" dirty="0">
                <a:solidFill>
                  <a:schemeClr val="accent2">
                    <a:lumMod val="50000"/>
                  </a:schemeClr>
                </a:solidFill>
              </a:rPr>
              <a:t>Promotion: </a:t>
            </a:r>
            <a:r>
              <a:rPr lang="en-AU" sz="1300" dirty="0">
                <a:solidFill>
                  <a:schemeClr val="accent2">
                    <a:lumMod val="50000"/>
                  </a:schemeClr>
                </a:solidFill>
              </a:rPr>
              <a:t>14 people promoted at Council (13 in 2021), 64% were women (69% in 2021) and 36% were men (31% in 2021), mirroring current workforce gender composition. </a:t>
            </a:r>
          </a:p>
          <a:p>
            <a:pPr marL="180975" indent="-180975">
              <a:lnSpc>
                <a:spcPct val="150000"/>
              </a:lnSpc>
              <a:spcBef>
                <a:spcPts val="600"/>
              </a:spcBef>
              <a:buFont typeface="Arial" panose="020B0604020202020204" pitchFamily="34" charset="0"/>
              <a:buChar char="•"/>
            </a:pPr>
            <a:r>
              <a:rPr lang="en-AU" sz="1300" dirty="0">
                <a:solidFill>
                  <a:schemeClr val="accent2">
                    <a:lumMod val="50000"/>
                  </a:schemeClr>
                </a:solidFill>
              </a:rPr>
              <a:t>93% of promotions were awarded to those working full-time </a:t>
            </a:r>
          </a:p>
          <a:p>
            <a:pPr marL="180975" indent="-180975">
              <a:lnSpc>
                <a:spcPct val="150000"/>
              </a:lnSpc>
              <a:spcBef>
                <a:spcPts val="600"/>
              </a:spcBef>
              <a:buFont typeface="Arial" panose="020B0604020202020204" pitchFamily="34" charset="0"/>
              <a:buChar char="•"/>
            </a:pPr>
            <a:r>
              <a:rPr lang="en-AU" sz="1300" dirty="0">
                <a:solidFill>
                  <a:schemeClr val="accent2">
                    <a:lumMod val="50000"/>
                  </a:schemeClr>
                </a:solidFill>
              </a:rPr>
              <a:t>Survey results showed 47% of respondents agreed;</a:t>
            </a:r>
          </a:p>
          <a:p>
            <a:pPr marL="271463" lvl="1" indent="90488">
              <a:lnSpc>
                <a:spcPct val="150000"/>
              </a:lnSpc>
            </a:pPr>
            <a:r>
              <a:rPr lang="en-AU" sz="1000" dirty="0">
                <a:solidFill>
                  <a:schemeClr val="accent2">
                    <a:lumMod val="50000"/>
                  </a:schemeClr>
                </a:solidFill>
              </a:rPr>
              <a:t>the promotion processes at Council were fair;</a:t>
            </a:r>
          </a:p>
          <a:p>
            <a:pPr marL="271463" lvl="1" indent="90488">
              <a:lnSpc>
                <a:spcPct val="150000"/>
              </a:lnSpc>
            </a:pPr>
            <a:r>
              <a:rPr lang="en-AU" sz="1000" dirty="0">
                <a:solidFill>
                  <a:schemeClr val="accent2">
                    <a:lumMod val="50000"/>
                  </a:schemeClr>
                </a:solidFill>
              </a:rPr>
              <a:t>53% agreed they have an equal chance at promotion; and </a:t>
            </a:r>
          </a:p>
          <a:p>
            <a:pPr marL="271463" lvl="1" indent="90488">
              <a:lnSpc>
                <a:spcPct val="150000"/>
              </a:lnSpc>
            </a:pPr>
            <a:r>
              <a:rPr lang="en-AU" sz="1000" dirty="0">
                <a:solidFill>
                  <a:schemeClr val="accent2">
                    <a:lumMod val="50000"/>
                  </a:schemeClr>
                </a:solidFill>
              </a:rPr>
              <a:t>57% reported satisfaction with the opportunities to progress at Council.</a:t>
            </a:r>
          </a:p>
          <a:p>
            <a:pPr marL="180975" indent="-180975">
              <a:lnSpc>
                <a:spcPct val="150000"/>
              </a:lnSpc>
              <a:buFont typeface="Arial" panose="020B0604020202020204" pitchFamily="34" charset="0"/>
              <a:buChar char="•"/>
            </a:pPr>
            <a:r>
              <a:rPr lang="en-AU" sz="1300" b="1" dirty="0">
                <a:solidFill>
                  <a:schemeClr val="accent2">
                    <a:lumMod val="50000"/>
                  </a:schemeClr>
                </a:solidFill>
              </a:rPr>
              <a:t>Higher Duties:</a:t>
            </a:r>
            <a:r>
              <a:rPr lang="en-AU" sz="1300" dirty="0">
                <a:solidFill>
                  <a:schemeClr val="accent2">
                    <a:lumMod val="50000"/>
                  </a:schemeClr>
                </a:solidFill>
              </a:rPr>
              <a:t> 170 places offered (150 in 2021), 63% to women (52%; 2021) and 37% to men (48%; 2021); better reflecting the workforce gender composition</a:t>
            </a:r>
          </a:p>
          <a:p>
            <a:pPr marL="180975" indent="-180975">
              <a:lnSpc>
                <a:spcPct val="150000"/>
              </a:lnSpc>
              <a:buFont typeface="Arial" panose="020B0604020202020204" pitchFamily="34" charset="0"/>
              <a:buChar char="•"/>
            </a:pPr>
            <a:r>
              <a:rPr lang="en-AU" sz="1300" b="1" dirty="0">
                <a:solidFill>
                  <a:schemeClr val="accent2">
                    <a:lumMod val="50000"/>
                  </a:schemeClr>
                </a:solidFill>
              </a:rPr>
              <a:t>Secondments:</a:t>
            </a:r>
            <a:r>
              <a:rPr lang="en-AU" sz="1300" dirty="0">
                <a:solidFill>
                  <a:schemeClr val="accent2">
                    <a:lumMod val="50000"/>
                  </a:schemeClr>
                </a:solidFill>
              </a:rPr>
              <a:t> 99 offered in 2023 (16 in 2021)</a:t>
            </a:r>
          </a:p>
          <a:p>
            <a:pPr marL="361950" lvl="1" indent="-90488">
              <a:lnSpc>
                <a:spcPct val="150000"/>
              </a:lnSpc>
            </a:pPr>
            <a:r>
              <a:rPr lang="en-AU" sz="1000" dirty="0">
                <a:solidFill>
                  <a:schemeClr val="accent2">
                    <a:lumMod val="50000"/>
                  </a:schemeClr>
                </a:solidFill>
              </a:rPr>
              <a:t>59% awarded to women (6%; 2021) and </a:t>
            </a:r>
          </a:p>
          <a:p>
            <a:pPr marL="361950" lvl="1" indent="-90488">
              <a:lnSpc>
                <a:spcPct val="150000"/>
              </a:lnSpc>
            </a:pPr>
            <a:r>
              <a:rPr lang="en-AU" sz="1000" dirty="0">
                <a:solidFill>
                  <a:schemeClr val="accent2">
                    <a:lumMod val="50000"/>
                  </a:schemeClr>
                </a:solidFill>
              </a:rPr>
              <a:t>41% were awarded to men (94%; 2021)</a:t>
            </a:r>
          </a:p>
          <a:p>
            <a:pPr marL="361950" lvl="1" indent="-90488">
              <a:lnSpc>
                <a:spcPct val="150000"/>
              </a:lnSpc>
            </a:pPr>
            <a:r>
              <a:rPr lang="en-AU" sz="1000" dirty="0">
                <a:solidFill>
                  <a:schemeClr val="accent2">
                    <a:lumMod val="50000"/>
                  </a:schemeClr>
                </a:solidFill>
              </a:rPr>
              <a:t>gender split more reflective of Council's workforce composition. </a:t>
            </a:r>
          </a:p>
        </p:txBody>
      </p:sp>
      <p:graphicFrame>
        <p:nvGraphicFramePr>
          <p:cNvPr id="13" name="Content Placeholder 12">
            <a:extLst>
              <a:ext uri="{FF2B5EF4-FFF2-40B4-BE49-F238E27FC236}">
                <a16:creationId xmlns:a16="http://schemas.microsoft.com/office/drawing/2014/main" id="{3AD8FC8E-04FC-5AD5-567B-89BEB7BC19AE}"/>
              </a:ext>
            </a:extLst>
          </p:cNvPr>
          <p:cNvGraphicFramePr>
            <a:graphicFrameLocks noGrp="1"/>
          </p:cNvGraphicFramePr>
          <p:nvPr>
            <p:ph sz="half" idx="2"/>
            <p:extLst>
              <p:ext uri="{D42A27DB-BD31-4B8C-83A1-F6EECF244321}">
                <p14:modId xmlns:p14="http://schemas.microsoft.com/office/powerpoint/2010/main" val="4022507266"/>
              </p:ext>
            </p:extLst>
          </p:nvPr>
        </p:nvGraphicFramePr>
        <p:xfrm>
          <a:off x="6343463" y="1926444"/>
          <a:ext cx="5498325" cy="4181786"/>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6"/>
          <p:cNvSpPr>
            <a:spLocks noGrp="1"/>
          </p:cNvSpPr>
          <p:nvPr>
            <p:ph type="sldNum" sz="quarter" idx="12"/>
          </p:nvPr>
        </p:nvSpPr>
        <p:spPr/>
        <p:txBody>
          <a:bodyPr/>
          <a:lstStyle/>
          <a:p>
            <a:fld id="{E8CF61FB-2F6E-464E-B224-C5FFB0D97310}" type="slidenum">
              <a:rPr lang="en-US" smtClean="0">
                <a:solidFill>
                  <a:schemeClr val="bg1"/>
                </a:solidFill>
              </a:rPr>
              <a:t>14</a:t>
            </a:fld>
            <a:endParaRPr lang="en-US">
              <a:solidFill>
                <a:schemeClr val="bg1"/>
              </a:solidFill>
            </a:endParaRPr>
          </a:p>
        </p:txBody>
      </p:sp>
      <p:pic>
        <p:nvPicPr>
          <p:cNvPr id="9" name="Picture 8" descr="A logo with a dolphin and wings&#10;&#10;Description automatically generated">
            <a:extLst>
              <a:ext uri="{FF2B5EF4-FFF2-40B4-BE49-F238E27FC236}">
                <a16:creationId xmlns:a16="http://schemas.microsoft.com/office/drawing/2014/main" id="{8CB86B3D-C66B-0DA2-15C8-B8B8444EF2D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868120" y="184543"/>
            <a:ext cx="971359" cy="753041"/>
          </a:xfrm>
          <a:prstGeom prst="rect">
            <a:avLst/>
          </a:prstGeom>
        </p:spPr>
      </p:pic>
      <p:sp>
        <p:nvSpPr>
          <p:cNvPr id="10" name="Footer Placeholder 4">
            <a:extLst>
              <a:ext uri="{FF2B5EF4-FFF2-40B4-BE49-F238E27FC236}">
                <a16:creationId xmlns:a16="http://schemas.microsoft.com/office/drawing/2014/main" id="{D4F03A25-258C-72D8-C094-A06425F703C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latin typeface="Arial" panose="020B0604020202020204" pitchFamily="34" charset="0"/>
                <a:ea typeface="+mn-ea"/>
                <a:cs typeface="Arial" panose="020B0604020202020204" pitchFamily="34" charset="0"/>
              </a:rPr>
              <a:t>Frankston City Council</a:t>
            </a:r>
          </a:p>
        </p:txBody>
      </p:sp>
    </p:spTree>
    <p:extLst>
      <p:ext uri="{BB962C8B-B14F-4D97-AF65-F5344CB8AC3E}">
        <p14:creationId xmlns:p14="http://schemas.microsoft.com/office/powerpoint/2010/main" val="2284239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8BB3E7F-EB87-8DED-20AB-59E13FEB4984}"/>
              </a:ext>
            </a:extLst>
          </p:cNvPr>
          <p:cNvSpPr txBox="1">
            <a:spLocks/>
          </p:cNvSpPr>
          <p:nvPr/>
        </p:nvSpPr>
        <p:spPr>
          <a:xfrm>
            <a:off x="527203" y="2357797"/>
            <a:ext cx="6186837" cy="13887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7200" b="1" baseline="30000" dirty="0">
              <a:solidFill>
                <a:schemeClr val="accent6"/>
              </a:solidFill>
            </a:endParaRPr>
          </a:p>
        </p:txBody>
      </p:sp>
      <p:sp>
        <p:nvSpPr>
          <p:cNvPr id="6" name="Subtitle 2">
            <a:extLst>
              <a:ext uri="{FF2B5EF4-FFF2-40B4-BE49-F238E27FC236}">
                <a16:creationId xmlns:a16="http://schemas.microsoft.com/office/drawing/2014/main" id="{4D4EFC04-2A57-04D2-BC75-71EAF735C24D}"/>
              </a:ext>
            </a:extLst>
          </p:cNvPr>
          <p:cNvSpPr txBox="1">
            <a:spLocks/>
          </p:cNvSpPr>
          <p:nvPr/>
        </p:nvSpPr>
        <p:spPr>
          <a:xfrm>
            <a:off x="565655" y="4332849"/>
            <a:ext cx="5951164" cy="1772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accent6"/>
              </a:solidFill>
            </a:endParaRPr>
          </a:p>
        </p:txBody>
      </p:sp>
      <p:sp>
        <p:nvSpPr>
          <p:cNvPr id="4" name="Title 3">
            <a:extLst>
              <a:ext uri="{FF2B5EF4-FFF2-40B4-BE49-F238E27FC236}">
                <a16:creationId xmlns:a16="http://schemas.microsoft.com/office/drawing/2014/main" id="{57CDBFBE-8EE8-3189-6CFD-FD67F2AF3743}"/>
              </a:ext>
            </a:extLst>
          </p:cNvPr>
          <p:cNvSpPr>
            <a:spLocks noGrp="1"/>
          </p:cNvSpPr>
          <p:nvPr>
            <p:ph type="title"/>
          </p:nvPr>
        </p:nvSpPr>
        <p:spPr>
          <a:xfrm>
            <a:off x="902934" y="291532"/>
            <a:ext cx="10515600" cy="1159854"/>
          </a:xfrm>
        </p:spPr>
        <p:txBody>
          <a:bodyPr>
            <a:noAutofit/>
          </a:bodyPr>
          <a:lstStyle/>
          <a:p>
            <a:r>
              <a:rPr lang="en-US" sz="4000" b="1" dirty="0">
                <a:solidFill>
                  <a:schemeClr val="accent2">
                    <a:lumMod val="50000"/>
                  </a:schemeClr>
                </a:solidFill>
              </a:rPr>
              <a:t>Leave and Flexibility (Indicator 6);</a:t>
            </a:r>
            <a:br>
              <a:rPr lang="en-US" sz="4000" b="1" dirty="0">
                <a:solidFill>
                  <a:schemeClr val="accent2">
                    <a:lumMod val="50000"/>
                  </a:schemeClr>
                </a:solidFill>
              </a:rPr>
            </a:br>
            <a:r>
              <a:rPr lang="en-US" sz="4000" b="1" dirty="0">
                <a:solidFill>
                  <a:schemeClr val="accent2">
                    <a:lumMod val="50000"/>
                  </a:schemeClr>
                </a:solidFill>
              </a:rPr>
              <a:t>progress made</a:t>
            </a:r>
            <a:endParaRPr lang="en-AU" sz="4000" dirty="0">
              <a:solidFill>
                <a:schemeClr val="accent2">
                  <a:lumMod val="50000"/>
                </a:schemeClr>
              </a:solidFill>
            </a:endParaRPr>
          </a:p>
        </p:txBody>
      </p:sp>
      <p:sp>
        <p:nvSpPr>
          <p:cNvPr id="3" name="Footer Placeholder 4">
            <a:extLst>
              <a:ext uri="{FF2B5EF4-FFF2-40B4-BE49-F238E27FC236}">
                <a16:creationId xmlns:a16="http://schemas.microsoft.com/office/drawing/2014/main" id="{6FA9E716-E3AB-7F9E-40F1-173B0F7DE674}"/>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kern="1200" dirty="0">
                <a:latin typeface="Arial" panose="020B0604020202020204" pitchFamily="34" charset="0"/>
                <a:ea typeface="+mn-ea"/>
                <a:cs typeface="Arial" panose="020B0604020202020204" pitchFamily="34" charset="0"/>
              </a:rPr>
              <a:t>Frankston City Council</a:t>
            </a:r>
          </a:p>
        </p:txBody>
      </p:sp>
      <p:sp>
        <p:nvSpPr>
          <p:cNvPr id="7" name="Slide Number Placeholder 6"/>
          <p:cNvSpPr>
            <a:spLocks noGrp="1"/>
          </p:cNvSpPr>
          <p:nvPr>
            <p:ph type="sldNum" sz="quarter" idx="12"/>
          </p:nvPr>
        </p:nvSpPr>
        <p:spPr/>
        <p:txBody>
          <a:bodyPr/>
          <a:lstStyle/>
          <a:p>
            <a:fld id="{E8CF61FB-2F6E-464E-B224-C5FFB0D97310}" type="slidenum">
              <a:rPr lang="en-US" smtClean="0">
                <a:solidFill>
                  <a:schemeClr val="bg1"/>
                </a:solidFill>
              </a:rPr>
              <a:t>15</a:t>
            </a:fld>
            <a:endParaRPr lang="en-US">
              <a:solidFill>
                <a:schemeClr val="bg1"/>
              </a:solidFill>
            </a:endParaRPr>
          </a:p>
        </p:txBody>
      </p:sp>
      <p:sp>
        <p:nvSpPr>
          <p:cNvPr id="2" name="Title 1">
            <a:extLst>
              <a:ext uri="{FF2B5EF4-FFF2-40B4-BE49-F238E27FC236}">
                <a16:creationId xmlns:a16="http://schemas.microsoft.com/office/drawing/2014/main" id="{DEC7CA91-FCC7-DEFE-F82E-C9AFD123E5DF}"/>
              </a:ext>
            </a:extLst>
          </p:cNvPr>
          <p:cNvSpPr txBox="1">
            <a:spLocks/>
          </p:cNvSpPr>
          <p:nvPr/>
        </p:nvSpPr>
        <p:spPr>
          <a:xfrm>
            <a:off x="527203" y="4046948"/>
            <a:ext cx="8366472" cy="24919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571500" indent="-571500">
              <a:lnSpc>
                <a:spcPct val="150000"/>
              </a:lnSpc>
              <a:buFont typeface="Arial" panose="020B0604020202020204" pitchFamily="34" charset="0"/>
              <a:buChar char="•"/>
            </a:pPr>
            <a:endParaRPr lang="en-AU" sz="2000" baseline="30000" dirty="0">
              <a:solidFill>
                <a:schemeClr val="accent6"/>
              </a:solidFill>
            </a:endParaRPr>
          </a:p>
          <a:p>
            <a:pPr marL="571500" indent="-571500">
              <a:lnSpc>
                <a:spcPct val="150000"/>
              </a:lnSpc>
              <a:buFont typeface="Arial" panose="020B0604020202020204" pitchFamily="34" charset="0"/>
              <a:buChar char="•"/>
            </a:pPr>
            <a:endParaRPr lang="en-AU" sz="2000" baseline="30000" dirty="0">
              <a:solidFill>
                <a:schemeClr val="accent6"/>
              </a:solidFill>
            </a:endParaRPr>
          </a:p>
          <a:p>
            <a:pPr marL="571500" indent="-571500">
              <a:lnSpc>
                <a:spcPct val="150000"/>
              </a:lnSpc>
              <a:buFont typeface="Arial" panose="020B0604020202020204" pitchFamily="34" charset="0"/>
              <a:buChar char="•"/>
            </a:pPr>
            <a:endParaRPr lang="en-AU" sz="2000" baseline="30000" dirty="0">
              <a:solidFill>
                <a:schemeClr val="accent6"/>
              </a:solidFill>
            </a:endParaRPr>
          </a:p>
          <a:p>
            <a:pPr marL="571500" indent="-571500">
              <a:lnSpc>
                <a:spcPct val="150000"/>
              </a:lnSpc>
              <a:buFont typeface="Arial" panose="020B0604020202020204" pitchFamily="34" charset="0"/>
              <a:buChar char="•"/>
            </a:pPr>
            <a:endParaRPr lang="en-AU" sz="2000" baseline="30000" dirty="0">
              <a:solidFill>
                <a:schemeClr val="accent6"/>
              </a:solidFill>
            </a:endParaRPr>
          </a:p>
          <a:p>
            <a:pPr marL="571500" indent="-571500">
              <a:lnSpc>
                <a:spcPct val="150000"/>
              </a:lnSpc>
              <a:buFont typeface="Arial" panose="020B0604020202020204" pitchFamily="34" charset="0"/>
              <a:buChar char="•"/>
            </a:pPr>
            <a:endParaRPr lang="en-AU" sz="2000" baseline="30000" dirty="0">
              <a:solidFill>
                <a:schemeClr val="accent6"/>
              </a:solidFill>
            </a:endParaRPr>
          </a:p>
          <a:p>
            <a:pPr marL="571500" indent="-571500">
              <a:lnSpc>
                <a:spcPct val="150000"/>
              </a:lnSpc>
              <a:buFont typeface="Arial" panose="020B0604020202020204" pitchFamily="34" charset="0"/>
              <a:buChar char="•"/>
            </a:pPr>
            <a:endParaRPr lang="en-US" sz="4000" baseline="30000" dirty="0">
              <a:solidFill>
                <a:schemeClr val="accent6"/>
              </a:solidFill>
            </a:endParaRPr>
          </a:p>
        </p:txBody>
      </p:sp>
      <p:graphicFrame>
        <p:nvGraphicFramePr>
          <p:cNvPr id="9" name="Diagram 8">
            <a:extLst>
              <a:ext uri="{FF2B5EF4-FFF2-40B4-BE49-F238E27FC236}">
                <a16:creationId xmlns:a16="http://schemas.microsoft.com/office/drawing/2014/main" id="{C7DA04C5-9EA8-7F89-D5FD-D217FF9B5135}"/>
              </a:ext>
            </a:extLst>
          </p:cNvPr>
          <p:cNvGraphicFramePr>
            <a:graphicFrameLocks noChangeAspect="1"/>
          </p:cNvGraphicFramePr>
          <p:nvPr>
            <p:extLst>
              <p:ext uri="{D42A27DB-BD31-4B8C-83A1-F6EECF244321}">
                <p14:modId xmlns:p14="http://schemas.microsoft.com/office/powerpoint/2010/main" val="1650072543"/>
              </p:ext>
            </p:extLst>
          </p:nvPr>
        </p:nvGraphicFramePr>
        <p:xfrm>
          <a:off x="1033510" y="1606734"/>
          <a:ext cx="10254448" cy="45799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99099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8BB3E7F-EB87-8DED-20AB-59E13FEB4984}"/>
              </a:ext>
            </a:extLst>
          </p:cNvPr>
          <p:cNvSpPr txBox="1">
            <a:spLocks/>
          </p:cNvSpPr>
          <p:nvPr/>
        </p:nvSpPr>
        <p:spPr>
          <a:xfrm>
            <a:off x="287653" y="1790700"/>
            <a:ext cx="6186837" cy="16742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7200" b="1" baseline="30000" dirty="0">
              <a:solidFill>
                <a:schemeClr val="accent6"/>
              </a:solidFill>
            </a:endParaRPr>
          </a:p>
        </p:txBody>
      </p:sp>
      <p:sp>
        <p:nvSpPr>
          <p:cNvPr id="6" name="Subtitle 2">
            <a:extLst>
              <a:ext uri="{FF2B5EF4-FFF2-40B4-BE49-F238E27FC236}">
                <a16:creationId xmlns:a16="http://schemas.microsoft.com/office/drawing/2014/main" id="{4D4EFC04-2A57-04D2-BC75-71EAF735C24D}"/>
              </a:ext>
            </a:extLst>
          </p:cNvPr>
          <p:cNvSpPr txBox="1">
            <a:spLocks/>
          </p:cNvSpPr>
          <p:nvPr/>
        </p:nvSpPr>
        <p:spPr>
          <a:xfrm>
            <a:off x="565655" y="4332849"/>
            <a:ext cx="5951164" cy="1772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accent6"/>
              </a:solidFill>
            </a:endParaRPr>
          </a:p>
        </p:txBody>
      </p:sp>
      <p:sp>
        <p:nvSpPr>
          <p:cNvPr id="4" name="Title 3">
            <a:extLst>
              <a:ext uri="{FF2B5EF4-FFF2-40B4-BE49-F238E27FC236}">
                <a16:creationId xmlns:a16="http://schemas.microsoft.com/office/drawing/2014/main" id="{8B3E1947-C77A-2361-ABC6-A899EA569350}"/>
              </a:ext>
            </a:extLst>
          </p:cNvPr>
          <p:cNvSpPr>
            <a:spLocks noGrp="1"/>
          </p:cNvSpPr>
          <p:nvPr>
            <p:ph type="title"/>
          </p:nvPr>
        </p:nvSpPr>
        <p:spPr>
          <a:xfrm>
            <a:off x="492713" y="339441"/>
            <a:ext cx="10861087" cy="1325563"/>
          </a:xfrm>
        </p:spPr>
        <p:txBody>
          <a:bodyPr>
            <a:noAutofit/>
          </a:bodyPr>
          <a:lstStyle/>
          <a:p>
            <a:r>
              <a:rPr lang="en-US" sz="4000" b="1" dirty="0">
                <a:solidFill>
                  <a:schemeClr val="accent2">
                    <a:lumMod val="50000"/>
                  </a:schemeClr>
                </a:solidFill>
              </a:rPr>
              <a:t>Gendered Work Segregation (Indicator 7); </a:t>
            </a:r>
            <a:br>
              <a:rPr lang="en-US" sz="4000" b="1" dirty="0">
                <a:solidFill>
                  <a:schemeClr val="accent2">
                    <a:lumMod val="50000"/>
                  </a:schemeClr>
                </a:solidFill>
              </a:rPr>
            </a:br>
            <a:r>
              <a:rPr lang="en-US" sz="4000" b="1" dirty="0">
                <a:solidFill>
                  <a:schemeClr val="accent2">
                    <a:lumMod val="50000"/>
                  </a:schemeClr>
                </a:solidFill>
              </a:rPr>
              <a:t>progress made</a:t>
            </a:r>
            <a:endParaRPr lang="en-AU" sz="4000" dirty="0">
              <a:solidFill>
                <a:schemeClr val="accent2">
                  <a:lumMod val="50000"/>
                </a:schemeClr>
              </a:solidFill>
            </a:endParaRPr>
          </a:p>
        </p:txBody>
      </p:sp>
      <p:sp>
        <p:nvSpPr>
          <p:cNvPr id="8" name="Content Placeholder 7">
            <a:extLst>
              <a:ext uri="{FF2B5EF4-FFF2-40B4-BE49-F238E27FC236}">
                <a16:creationId xmlns:a16="http://schemas.microsoft.com/office/drawing/2014/main" id="{3899D893-BC82-BA7F-5BF0-999192752539}"/>
              </a:ext>
            </a:extLst>
          </p:cNvPr>
          <p:cNvSpPr>
            <a:spLocks noGrp="1"/>
          </p:cNvSpPr>
          <p:nvPr>
            <p:ph sz="half" idx="1"/>
          </p:nvPr>
        </p:nvSpPr>
        <p:spPr>
          <a:xfrm>
            <a:off x="492713" y="1825625"/>
            <a:ext cx="5536888" cy="4351338"/>
          </a:xfrm>
          <a:ln>
            <a:noFill/>
          </a:ln>
        </p:spPr>
        <p:txBody>
          <a:bodyPr>
            <a:normAutofit fontScale="85000" lnSpcReduction="10000"/>
          </a:bodyPr>
          <a:lstStyle/>
          <a:p>
            <a:pPr marL="180975" indent="-180975">
              <a:lnSpc>
                <a:spcPct val="150000"/>
              </a:lnSpc>
              <a:buFont typeface="Arial" panose="020B0604020202020204" pitchFamily="34" charset="0"/>
              <a:buChar char="•"/>
            </a:pPr>
            <a:r>
              <a:rPr lang="en-AU" sz="1300" dirty="0">
                <a:solidFill>
                  <a:schemeClr val="accent2">
                    <a:lumMod val="50000"/>
                  </a:schemeClr>
                </a:solidFill>
              </a:rPr>
              <a:t>Defined as the tendency for workplaces to follow outdated gender norms with women overrepresented in caring and administration roles and men overrepresented in technical, construction roles as well as leadership positions.</a:t>
            </a:r>
          </a:p>
          <a:p>
            <a:pPr marL="180975" indent="-180975">
              <a:lnSpc>
                <a:spcPct val="150000"/>
              </a:lnSpc>
            </a:pPr>
            <a:r>
              <a:rPr lang="en-AU" sz="1300" dirty="0">
                <a:solidFill>
                  <a:schemeClr val="accent2">
                    <a:lumMod val="50000"/>
                  </a:schemeClr>
                </a:solidFill>
              </a:rPr>
              <a:t>More women represented in Manager category, now 69% up from 43% in 2021 (men 31% down from 57%), better aligned to the current workforce gender composition. 88% of all Managerial roles are full-time (81% in 2021) with all part-time managerial roles filled by Women.</a:t>
            </a:r>
            <a:r>
              <a:rPr lang="en-AU" sz="1100" b="1" dirty="0">
                <a:solidFill>
                  <a:schemeClr val="accent2">
                    <a:lumMod val="50000"/>
                  </a:schemeClr>
                </a:solidFill>
              </a:rPr>
              <a:t>	</a:t>
            </a:r>
          </a:p>
          <a:p>
            <a:pPr marL="180975" indent="-180975">
              <a:lnSpc>
                <a:spcPct val="150000"/>
              </a:lnSpc>
              <a:buNone/>
            </a:pPr>
            <a:r>
              <a:rPr lang="en-AU" sz="1500" b="1" dirty="0">
                <a:solidFill>
                  <a:schemeClr val="accent2">
                    <a:lumMod val="50000"/>
                  </a:schemeClr>
                </a:solidFill>
              </a:rPr>
              <a:t>Occupational segregation data</a:t>
            </a:r>
          </a:p>
          <a:p>
            <a:pPr marL="180975" indent="-180975">
              <a:lnSpc>
                <a:spcPct val="150000"/>
              </a:lnSpc>
              <a:spcBef>
                <a:spcPts val="0"/>
              </a:spcBef>
            </a:pPr>
            <a:r>
              <a:rPr lang="en-AU" sz="1300" dirty="0">
                <a:solidFill>
                  <a:schemeClr val="accent2">
                    <a:lumMod val="50000"/>
                  </a:schemeClr>
                </a:solidFill>
              </a:rPr>
              <a:t>Women overrepresented in 4 categories </a:t>
            </a:r>
          </a:p>
          <a:p>
            <a:pPr marL="533400" lvl="1" indent="-171450">
              <a:lnSpc>
                <a:spcPct val="150000"/>
              </a:lnSpc>
              <a:spcBef>
                <a:spcPts val="0"/>
              </a:spcBef>
              <a:buFont typeface="+mj-lt"/>
              <a:buAutoNum type="arabicPeriod"/>
            </a:pPr>
            <a:r>
              <a:rPr lang="en-AU" sz="1200" dirty="0">
                <a:solidFill>
                  <a:schemeClr val="accent2">
                    <a:lumMod val="50000"/>
                  </a:schemeClr>
                </a:solidFill>
              </a:rPr>
              <a:t>Managers; </a:t>
            </a:r>
          </a:p>
          <a:p>
            <a:pPr marL="533400" lvl="1" indent="-171450">
              <a:lnSpc>
                <a:spcPct val="150000"/>
              </a:lnSpc>
              <a:spcBef>
                <a:spcPts val="0"/>
              </a:spcBef>
              <a:buFont typeface="+mj-lt"/>
              <a:buAutoNum type="arabicPeriod"/>
            </a:pPr>
            <a:r>
              <a:rPr lang="en-AU" sz="1200" dirty="0">
                <a:solidFill>
                  <a:schemeClr val="accent2">
                    <a:lumMod val="50000"/>
                  </a:schemeClr>
                </a:solidFill>
              </a:rPr>
              <a:t>Professionals; </a:t>
            </a:r>
          </a:p>
          <a:p>
            <a:pPr marL="533400" lvl="1" indent="-171450">
              <a:lnSpc>
                <a:spcPct val="150000"/>
              </a:lnSpc>
              <a:spcBef>
                <a:spcPts val="0"/>
              </a:spcBef>
              <a:buFont typeface="+mj-lt"/>
              <a:buAutoNum type="arabicPeriod"/>
            </a:pPr>
            <a:r>
              <a:rPr lang="en-AU" sz="1200" dirty="0">
                <a:solidFill>
                  <a:schemeClr val="accent2">
                    <a:lumMod val="50000"/>
                  </a:schemeClr>
                </a:solidFill>
              </a:rPr>
              <a:t>Community and Personal Service Workers; and </a:t>
            </a:r>
          </a:p>
          <a:p>
            <a:pPr marL="533400" lvl="1" indent="-171450">
              <a:lnSpc>
                <a:spcPct val="150000"/>
              </a:lnSpc>
              <a:spcBef>
                <a:spcPts val="0"/>
              </a:spcBef>
              <a:buFont typeface="+mj-lt"/>
              <a:buAutoNum type="arabicPeriod"/>
            </a:pPr>
            <a:r>
              <a:rPr lang="en-AU" sz="1200" dirty="0">
                <a:solidFill>
                  <a:schemeClr val="accent2">
                    <a:lumMod val="50000"/>
                  </a:schemeClr>
                </a:solidFill>
              </a:rPr>
              <a:t>Clerical and Administrative Workers </a:t>
            </a:r>
          </a:p>
          <a:p>
            <a:pPr marL="180975" indent="-180975">
              <a:lnSpc>
                <a:spcPct val="150000"/>
              </a:lnSpc>
            </a:pPr>
            <a:r>
              <a:rPr lang="en-AU" sz="1300" dirty="0">
                <a:solidFill>
                  <a:schemeClr val="accent2">
                    <a:lumMod val="50000"/>
                  </a:schemeClr>
                </a:solidFill>
              </a:rPr>
              <a:t>Men overrepresented in 3 categories </a:t>
            </a:r>
          </a:p>
          <a:p>
            <a:pPr marL="533400" lvl="1" indent="-171450">
              <a:lnSpc>
                <a:spcPct val="150000"/>
              </a:lnSpc>
              <a:spcBef>
                <a:spcPts val="0"/>
              </a:spcBef>
              <a:buFont typeface="+mj-lt"/>
              <a:buAutoNum type="arabicPeriod"/>
            </a:pPr>
            <a:r>
              <a:rPr lang="en-AU" sz="1200" dirty="0">
                <a:solidFill>
                  <a:schemeClr val="accent2">
                    <a:lumMod val="50000"/>
                  </a:schemeClr>
                </a:solidFill>
              </a:rPr>
              <a:t>Technicians and Trades Workers; </a:t>
            </a:r>
          </a:p>
          <a:p>
            <a:pPr marL="533400" lvl="1" indent="-171450">
              <a:lnSpc>
                <a:spcPct val="150000"/>
              </a:lnSpc>
              <a:spcBef>
                <a:spcPts val="0"/>
              </a:spcBef>
              <a:buFont typeface="+mj-lt"/>
              <a:buAutoNum type="arabicPeriod"/>
            </a:pPr>
            <a:r>
              <a:rPr lang="en-AU" sz="1200" dirty="0">
                <a:solidFill>
                  <a:schemeClr val="accent2">
                    <a:lumMod val="50000"/>
                  </a:schemeClr>
                </a:solidFill>
              </a:rPr>
              <a:t>Machinery Operators and Drivers; and </a:t>
            </a:r>
          </a:p>
          <a:p>
            <a:pPr marL="533400" lvl="1" indent="-171450">
              <a:lnSpc>
                <a:spcPct val="150000"/>
              </a:lnSpc>
              <a:spcBef>
                <a:spcPts val="0"/>
              </a:spcBef>
              <a:buFont typeface="+mj-lt"/>
              <a:buAutoNum type="arabicPeriod"/>
            </a:pPr>
            <a:r>
              <a:rPr lang="en-AU" sz="1200" dirty="0">
                <a:solidFill>
                  <a:schemeClr val="accent2">
                    <a:lumMod val="50000"/>
                  </a:schemeClr>
                </a:solidFill>
              </a:rPr>
              <a:t>Labourers</a:t>
            </a:r>
            <a:endParaRPr lang="en-AU" sz="1000" dirty="0">
              <a:solidFill>
                <a:schemeClr val="accent2">
                  <a:lumMod val="50000"/>
                </a:schemeClr>
              </a:solidFill>
            </a:endParaRPr>
          </a:p>
        </p:txBody>
      </p:sp>
      <p:sp>
        <p:nvSpPr>
          <p:cNvPr id="3" name="Footer Placeholder 4">
            <a:extLst>
              <a:ext uri="{FF2B5EF4-FFF2-40B4-BE49-F238E27FC236}">
                <a16:creationId xmlns:a16="http://schemas.microsoft.com/office/drawing/2014/main" id="{8D520C0D-C0EF-663C-D7DB-E488F0958C5B}"/>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kern="1200" dirty="0">
                <a:latin typeface="Arial" panose="020B0604020202020204" pitchFamily="34" charset="0"/>
                <a:ea typeface="+mn-ea"/>
                <a:cs typeface="Arial" panose="020B0604020202020204" pitchFamily="34" charset="0"/>
              </a:rPr>
              <a:t>Frankston City Council</a:t>
            </a:r>
          </a:p>
        </p:txBody>
      </p:sp>
      <p:sp>
        <p:nvSpPr>
          <p:cNvPr id="7" name="Slide Number Placeholder 6"/>
          <p:cNvSpPr>
            <a:spLocks noGrp="1"/>
          </p:cNvSpPr>
          <p:nvPr>
            <p:ph type="sldNum" sz="quarter" idx="12"/>
          </p:nvPr>
        </p:nvSpPr>
        <p:spPr/>
        <p:txBody>
          <a:bodyPr/>
          <a:lstStyle/>
          <a:p>
            <a:fld id="{E8CF61FB-2F6E-464E-B224-C5FFB0D97310}" type="slidenum">
              <a:rPr lang="en-US" smtClean="0">
                <a:solidFill>
                  <a:schemeClr val="bg1"/>
                </a:solidFill>
              </a:rPr>
              <a:t>16</a:t>
            </a:fld>
            <a:endParaRPr lang="en-US">
              <a:solidFill>
                <a:schemeClr val="bg1"/>
              </a:solidFill>
            </a:endParaRPr>
          </a:p>
        </p:txBody>
      </p:sp>
      <p:graphicFrame>
        <p:nvGraphicFramePr>
          <p:cNvPr id="14" name="Content Placeholder 13">
            <a:extLst>
              <a:ext uri="{FF2B5EF4-FFF2-40B4-BE49-F238E27FC236}">
                <a16:creationId xmlns:a16="http://schemas.microsoft.com/office/drawing/2014/main" id="{6525742B-00EC-F528-170E-6540E278C0BF}"/>
              </a:ext>
            </a:extLst>
          </p:cNvPr>
          <p:cNvGraphicFramePr>
            <a:graphicFrameLocks noGrp="1"/>
          </p:cNvGraphicFramePr>
          <p:nvPr>
            <p:ph sz="half" idx="2"/>
            <p:extLst>
              <p:ext uri="{D42A27DB-BD31-4B8C-83A1-F6EECF244321}">
                <p14:modId xmlns:p14="http://schemas.microsoft.com/office/powerpoint/2010/main" val="2807597744"/>
              </p:ext>
            </p:extLst>
          </p:nvPr>
        </p:nvGraphicFramePr>
        <p:xfrm>
          <a:off x="6298942"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3557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8BB3E7F-EB87-8DED-20AB-59E13FEB4984}"/>
              </a:ext>
            </a:extLst>
          </p:cNvPr>
          <p:cNvSpPr txBox="1">
            <a:spLocks/>
          </p:cNvSpPr>
          <p:nvPr/>
        </p:nvSpPr>
        <p:spPr>
          <a:xfrm>
            <a:off x="287653" y="1790700"/>
            <a:ext cx="6186837" cy="16742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7200" b="1" baseline="30000" dirty="0">
              <a:solidFill>
                <a:schemeClr val="accent6"/>
              </a:solidFill>
            </a:endParaRPr>
          </a:p>
        </p:txBody>
      </p:sp>
      <p:sp>
        <p:nvSpPr>
          <p:cNvPr id="4" name="Title 3">
            <a:extLst>
              <a:ext uri="{FF2B5EF4-FFF2-40B4-BE49-F238E27FC236}">
                <a16:creationId xmlns:a16="http://schemas.microsoft.com/office/drawing/2014/main" id="{8B3E1947-C77A-2361-ABC6-A899EA569350}"/>
              </a:ext>
            </a:extLst>
          </p:cNvPr>
          <p:cNvSpPr>
            <a:spLocks noGrp="1"/>
          </p:cNvSpPr>
          <p:nvPr>
            <p:ph type="title"/>
          </p:nvPr>
        </p:nvSpPr>
        <p:spPr>
          <a:xfrm>
            <a:off x="684202" y="254289"/>
            <a:ext cx="10669598" cy="1325563"/>
          </a:xfrm>
        </p:spPr>
        <p:txBody>
          <a:bodyPr>
            <a:noAutofit/>
          </a:bodyPr>
          <a:lstStyle/>
          <a:p>
            <a:r>
              <a:rPr lang="en-US" sz="3700" b="1" dirty="0">
                <a:solidFill>
                  <a:schemeClr val="accent2">
                    <a:lumMod val="50000"/>
                  </a:schemeClr>
                </a:solidFill>
              </a:rPr>
              <a:t>Gendered Work Segregation (Indicator 7); </a:t>
            </a:r>
            <a:br>
              <a:rPr lang="en-US" sz="3700" b="1" dirty="0">
                <a:solidFill>
                  <a:schemeClr val="accent2">
                    <a:lumMod val="50000"/>
                  </a:schemeClr>
                </a:solidFill>
              </a:rPr>
            </a:br>
            <a:r>
              <a:rPr lang="en-US" sz="3700" b="1" dirty="0">
                <a:solidFill>
                  <a:schemeClr val="accent2">
                    <a:lumMod val="50000"/>
                  </a:schemeClr>
                </a:solidFill>
              </a:rPr>
              <a:t>progress made</a:t>
            </a:r>
            <a:endParaRPr lang="en-AU" sz="3700" dirty="0">
              <a:solidFill>
                <a:schemeClr val="accent2">
                  <a:lumMod val="50000"/>
                </a:schemeClr>
              </a:solidFill>
            </a:endParaRPr>
          </a:p>
        </p:txBody>
      </p:sp>
      <p:sp>
        <p:nvSpPr>
          <p:cNvPr id="8" name="Content Placeholder 7">
            <a:extLst>
              <a:ext uri="{FF2B5EF4-FFF2-40B4-BE49-F238E27FC236}">
                <a16:creationId xmlns:a16="http://schemas.microsoft.com/office/drawing/2014/main" id="{3899D893-BC82-BA7F-5BF0-999192752539}"/>
              </a:ext>
            </a:extLst>
          </p:cNvPr>
          <p:cNvSpPr>
            <a:spLocks noGrp="1"/>
          </p:cNvSpPr>
          <p:nvPr>
            <p:ph sz="half" idx="1"/>
          </p:nvPr>
        </p:nvSpPr>
        <p:spPr>
          <a:xfrm>
            <a:off x="684202" y="1645030"/>
            <a:ext cx="10888962" cy="2064149"/>
          </a:xfrm>
        </p:spPr>
        <p:txBody>
          <a:bodyPr>
            <a:noAutofit/>
          </a:bodyPr>
          <a:lstStyle/>
          <a:p>
            <a:pPr marL="0" indent="0">
              <a:lnSpc>
                <a:spcPct val="100000"/>
              </a:lnSpc>
              <a:buNone/>
            </a:pPr>
            <a:r>
              <a:rPr lang="en-AU" sz="1200" dirty="0">
                <a:solidFill>
                  <a:schemeClr val="accent2">
                    <a:lumMod val="50000"/>
                  </a:schemeClr>
                </a:solidFill>
              </a:rPr>
              <a:t>The Employee Experience Survey informs the Gendered Work Segregation indicator and includes cultural safety, discrimination and bullying data. It has comparisons to 2021 and to a benchmarked Local government (LG) score. The percentages reflect how many people answered each question favourably.</a:t>
            </a:r>
            <a:endParaRPr lang="en-AU" sz="1100" b="1" dirty="0">
              <a:solidFill>
                <a:schemeClr val="accent2">
                  <a:lumMod val="50000"/>
                </a:schemeClr>
              </a:solidFill>
            </a:endParaRPr>
          </a:p>
          <a:p>
            <a:pPr marL="0" indent="0">
              <a:lnSpc>
                <a:spcPct val="100000"/>
              </a:lnSpc>
              <a:buNone/>
            </a:pPr>
            <a:r>
              <a:rPr lang="en-AU" sz="1600" b="1" dirty="0">
                <a:solidFill>
                  <a:schemeClr val="accent2">
                    <a:lumMod val="50000"/>
                  </a:schemeClr>
                </a:solidFill>
              </a:rPr>
              <a:t>Cultural Safety Data</a:t>
            </a:r>
          </a:p>
          <a:p>
            <a:pPr marL="180975" indent="-180975">
              <a:lnSpc>
                <a:spcPct val="100000"/>
              </a:lnSpc>
              <a:spcBef>
                <a:spcPts val="600"/>
              </a:spcBef>
              <a:spcAft>
                <a:spcPts val="600"/>
              </a:spcAft>
              <a:buFont typeface="Arial" panose="020B0604020202020204" pitchFamily="34" charset="0"/>
              <a:buChar char="•"/>
            </a:pPr>
            <a:r>
              <a:rPr lang="en-AU" sz="1050" dirty="0">
                <a:solidFill>
                  <a:schemeClr val="accent2">
                    <a:lumMod val="50000"/>
                  </a:schemeClr>
                </a:solidFill>
              </a:rPr>
              <a:t>82% of surveyed staff agreed Council used inclusive/respectful images and language, increasing by 5 percentage points (ppt) but 2ppt below the LG benchmark (84%). For staff who self-describe their gender, a 23ppt improvement occurred since 2021.</a:t>
            </a:r>
          </a:p>
          <a:p>
            <a:pPr marL="180975" indent="-180975">
              <a:lnSpc>
                <a:spcPct val="100000"/>
              </a:lnSpc>
              <a:spcBef>
                <a:spcPts val="0"/>
              </a:spcBef>
              <a:spcAft>
                <a:spcPts val="600"/>
              </a:spcAft>
              <a:buFont typeface="Arial" panose="020B0604020202020204" pitchFamily="34" charset="0"/>
              <a:buChar char="•"/>
            </a:pPr>
            <a:r>
              <a:rPr lang="en-AU" sz="1050" dirty="0">
                <a:solidFill>
                  <a:schemeClr val="accent2">
                    <a:lumMod val="50000"/>
                  </a:schemeClr>
                </a:solidFill>
              </a:rPr>
              <a:t>More respondents felt culturally safe at work (83% v 79% in 2021) and 1ppt above LG benchmark. Although we saw a positive change for men (85% up from 79%) and women (85% up from 83%), staff who self-describe their gender decreased (44% down from 46%) since 2021.</a:t>
            </a:r>
          </a:p>
          <a:p>
            <a:pPr marL="180975" indent="-180975">
              <a:lnSpc>
                <a:spcPct val="100000"/>
              </a:lnSpc>
              <a:spcBef>
                <a:spcPts val="0"/>
              </a:spcBef>
              <a:spcAft>
                <a:spcPts val="600"/>
              </a:spcAft>
              <a:buFont typeface="Arial" panose="020B0604020202020204" pitchFamily="34" charset="0"/>
              <a:buChar char="•"/>
            </a:pPr>
            <a:r>
              <a:rPr lang="en-AU" sz="1050" dirty="0">
                <a:solidFill>
                  <a:schemeClr val="accent2">
                    <a:lumMod val="50000"/>
                  </a:schemeClr>
                </a:solidFill>
              </a:rPr>
              <a:t>Majority of respondents agreed their manager treated them with dignity/respect (83%, -1 ppt from LG), agreed they could be themselves at work (80%, -1 ppt from LG), agreed that work was allocated fairly, regardless of gender (79%, -2 ppt from LG) and felt as if they belonged (74%, +2 ppt from LG). </a:t>
            </a:r>
          </a:p>
        </p:txBody>
      </p:sp>
      <p:sp>
        <p:nvSpPr>
          <p:cNvPr id="3" name="Footer Placeholder 4">
            <a:extLst>
              <a:ext uri="{FF2B5EF4-FFF2-40B4-BE49-F238E27FC236}">
                <a16:creationId xmlns:a16="http://schemas.microsoft.com/office/drawing/2014/main" id="{8D520C0D-C0EF-663C-D7DB-E488F0958C5B}"/>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kern="1200" dirty="0">
                <a:latin typeface="Arial" panose="020B0604020202020204" pitchFamily="34" charset="0"/>
                <a:ea typeface="+mn-ea"/>
                <a:cs typeface="Arial" panose="020B0604020202020204" pitchFamily="34" charset="0"/>
              </a:rPr>
              <a:t>Frankston City Council</a:t>
            </a:r>
          </a:p>
        </p:txBody>
      </p:sp>
      <p:sp>
        <p:nvSpPr>
          <p:cNvPr id="7" name="Slide Number Placeholder 6"/>
          <p:cNvSpPr>
            <a:spLocks noGrp="1"/>
          </p:cNvSpPr>
          <p:nvPr>
            <p:ph type="sldNum" sz="quarter" idx="12"/>
          </p:nvPr>
        </p:nvSpPr>
        <p:spPr/>
        <p:txBody>
          <a:bodyPr/>
          <a:lstStyle/>
          <a:p>
            <a:fld id="{E8CF61FB-2F6E-464E-B224-C5FFB0D97310}" type="slidenum">
              <a:rPr lang="en-US" smtClean="0">
                <a:solidFill>
                  <a:schemeClr val="bg1"/>
                </a:solidFill>
              </a:rPr>
              <a:t>17</a:t>
            </a:fld>
            <a:endParaRPr lang="en-US">
              <a:solidFill>
                <a:schemeClr val="bg1"/>
              </a:solidFill>
            </a:endParaRPr>
          </a:p>
        </p:txBody>
      </p:sp>
      <p:graphicFrame>
        <p:nvGraphicFramePr>
          <p:cNvPr id="9" name="Table 8">
            <a:extLst>
              <a:ext uri="{FF2B5EF4-FFF2-40B4-BE49-F238E27FC236}">
                <a16:creationId xmlns:a16="http://schemas.microsoft.com/office/drawing/2014/main" id="{ACE39A37-6308-7EA5-67DD-8E4C4CEFB8C4}"/>
              </a:ext>
            </a:extLst>
          </p:cNvPr>
          <p:cNvGraphicFramePr>
            <a:graphicFrameLocks noGrp="1"/>
          </p:cNvGraphicFramePr>
          <p:nvPr>
            <p:extLst>
              <p:ext uri="{D42A27DB-BD31-4B8C-83A1-F6EECF244321}">
                <p14:modId xmlns:p14="http://schemas.microsoft.com/office/powerpoint/2010/main" val="1998413803"/>
              </p:ext>
            </p:extLst>
          </p:nvPr>
        </p:nvGraphicFramePr>
        <p:xfrm>
          <a:off x="1792940" y="3854849"/>
          <a:ext cx="8609492" cy="2355831"/>
        </p:xfrm>
        <a:graphic>
          <a:graphicData uri="http://schemas.openxmlformats.org/drawingml/2006/table">
            <a:tbl>
              <a:tblPr firstRow="1" bandRow="1">
                <a:tableStyleId>{21E4AEA4-8DFA-4A89-87EB-49C32662AFE0}</a:tableStyleId>
              </a:tblPr>
              <a:tblGrid>
                <a:gridCol w="2358828">
                  <a:extLst>
                    <a:ext uri="{9D8B030D-6E8A-4147-A177-3AD203B41FA5}">
                      <a16:colId xmlns:a16="http://schemas.microsoft.com/office/drawing/2014/main" val="846537926"/>
                    </a:ext>
                  </a:extLst>
                </a:gridCol>
                <a:gridCol w="1213632">
                  <a:extLst>
                    <a:ext uri="{9D8B030D-6E8A-4147-A177-3AD203B41FA5}">
                      <a16:colId xmlns:a16="http://schemas.microsoft.com/office/drawing/2014/main" val="3385323537"/>
                    </a:ext>
                  </a:extLst>
                </a:gridCol>
                <a:gridCol w="1080667">
                  <a:extLst>
                    <a:ext uri="{9D8B030D-6E8A-4147-A177-3AD203B41FA5}">
                      <a16:colId xmlns:a16="http://schemas.microsoft.com/office/drawing/2014/main" val="1668660025"/>
                    </a:ext>
                  </a:extLst>
                </a:gridCol>
                <a:gridCol w="945096">
                  <a:extLst>
                    <a:ext uri="{9D8B030D-6E8A-4147-A177-3AD203B41FA5}">
                      <a16:colId xmlns:a16="http://schemas.microsoft.com/office/drawing/2014/main" val="4114384276"/>
                    </a:ext>
                  </a:extLst>
                </a:gridCol>
                <a:gridCol w="1072194">
                  <a:extLst>
                    <a:ext uri="{9D8B030D-6E8A-4147-A177-3AD203B41FA5}">
                      <a16:colId xmlns:a16="http://schemas.microsoft.com/office/drawing/2014/main" val="994484231"/>
                    </a:ext>
                  </a:extLst>
                </a:gridCol>
                <a:gridCol w="1008319">
                  <a:extLst>
                    <a:ext uri="{9D8B030D-6E8A-4147-A177-3AD203B41FA5}">
                      <a16:colId xmlns:a16="http://schemas.microsoft.com/office/drawing/2014/main" val="3318833598"/>
                    </a:ext>
                  </a:extLst>
                </a:gridCol>
                <a:gridCol w="930756">
                  <a:extLst>
                    <a:ext uri="{9D8B030D-6E8A-4147-A177-3AD203B41FA5}">
                      <a16:colId xmlns:a16="http://schemas.microsoft.com/office/drawing/2014/main" val="3500492271"/>
                    </a:ext>
                  </a:extLst>
                </a:gridCol>
              </a:tblGrid>
              <a:tr h="295969">
                <a:tc>
                  <a:txBody>
                    <a:bodyPr/>
                    <a:lstStyle/>
                    <a:p>
                      <a:pPr algn="ctr" fontAlgn="t"/>
                      <a:r>
                        <a:rPr lang="en-AU" sz="1000" b="1" i="0" u="none" strike="noStrike" dirty="0">
                          <a:solidFill>
                            <a:schemeClr val="bg1">
                              <a:lumMod val="95000"/>
                            </a:schemeClr>
                          </a:solidFill>
                          <a:effectLst/>
                          <a:latin typeface="Arial" panose="020B0604020202020204" pitchFamily="34" charset="0"/>
                        </a:rPr>
                        <a:t>Question from Survey</a:t>
                      </a:r>
                    </a:p>
                  </a:txBody>
                  <a:tcPr marL="5443" marR="5443" marT="5443" marB="0" anchor="ctr"/>
                </a:tc>
                <a:tc>
                  <a:txBody>
                    <a:bodyPr/>
                    <a:lstStyle/>
                    <a:p>
                      <a:pPr algn="ctr" fontAlgn="t"/>
                      <a:r>
                        <a:rPr lang="en-AU" sz="900" b="1" i="0" u="none" strike="noStrike" dirty="0">
                          <a:solidFill>
                            <a:schemeClr val="bg1">
                              <a:lumMod val="95000"/>
                            </a:schemeClr>
                          </a:solidFill>
                          <a:effectLst/>
                          <a:latin typeface="Arial" panose="020B0604020202020204" pitchFamily="34" charset="0"/>
                        </a:rPr>
                        <a:t>Percentage of Respondents 2023</a:t>
                      </a:r>
                    </a:p>
                  </a:txBody>
                  <a:tcPr marL="5443" marR="5443" marT="5443" marB="0" anchor="ctr"/>
                </a:tc>
                <a:tc>
                  <a:txBody>
                    <a:bodyPr/>
                    <a:lstStyle/>
                    <a:p>
                      <a:pPr algn="ctr" fontAlgn="t"/>
                      <a:r>
                        <a:rPr lang="en-AU" sz="900" b="1" i="0" u="none" strike="noStrike" dirty="0">
                          <a:solidFill>
                            <a:schemeClr val="bg1">
                              <a:lumMod val="95000"/>
                            </a:schemeClr>
                          </a:solidFill>
                          <a:effectLst/>
                          <a:latin typeface="Arial" panose="020B0604020202020204" pitchFamily="34" charset="0"/>
                        </a:rPr>
                        <a:t>Percentage of Respondents 2021</a:t>
                      </a:r>
                    </a:p>
                  </a:txBody>
                  <a:tcPr marL="5443" marR="5443" marT="5443" marB="0" anchor="ctr"/>
                </a:tc>
                <a:tc>
                  <a:txBody>
                    <a:bodyPr/>
                    <a:lstStyle/>
                    <a:p>
                      <a:pPr algn="ctr" fontAlgn="t"/>
                      <a:r>
                        <a:rPr lang="en-AU" sz="900" b="1" i="0" u="none" strike="noStrike" dirty="0">
                          <a:solidFill>
                            <a:schemeClr val="bg1">
                              <a:lumMod val="95000"/>
                            </a:schemeClr>
                          </a:solidFill>
                          <a:effectLst/>
                          <a:latin typeface="Arial" panose="020B0604020202020204" pitchFamily="34" charset="0"/>
                        </a:rPr>
                        <a:t>Change from 2021 (ppt)</a:t>
                      </a:r>
                    </a:p>
                  </a:txBody>
                  <a:tcPr marL="5443" marR="5443" marT="5443" marB="0" anchor="ctr"/>
                </a:tc>
                <a:tc>
                  <a:txBody>
                    <a:bodyPr/>
                    <a:lstStyle/>
                    <a:p>
                      <a:pPr algn="ctr" fontAlgn="t"/>
                      <a:r>
                        <a:rPr lang="en-AU" sz="900" b="1" i="0" u="none" strike="noStrike" dirty="0">
                          <a:solidFill>
                            <a:schemeClr val="bg1">
                              <a:lumMod val="95000"/>
                            </a:schemeClr>
                          </a:solidFill>
                          <a:effectLst/>
                          <a:latin typeface="Arial" panose="020B0604020202020204" pitchFamily="34" charset="0"/>
                        </a:rPr>
                        <a:t>Change on LG benchmark (ppt)</a:t>
                      </a:r>
                    </a:p>
                  </a:txBody>
                  <a:tcPr marL="5443" marR="5443" marT="5443" marB="0" anchor="ctr"/>
                </a:tc>
                <a:tc>
                  <a:txBody>
                    <a:bodyPr/>
                    <a:lstStyle/>
                    <a:p>
                      <a:pPr algn="ctr" fontAlgn="t"/>
                      <a:r>
                        <a:rPr lang="en-AU" sz="900" b="1" i="0" u="none" strike="noStrike" dirty="0">
                          <a:solidFill>
                            <a:schemeClr val="bg1">
                              <a:lumMod val="95000"/>
                            </a:schemeClr>
                          </a:solidFill>
                          <a:effectLst/>
                          <a:latin typeface="Arial" panose="020B0604020202020204" pitchFamily="34" charset="0"/>
                        </a:rPr>
                        <a:t>Direction of Change in 2023 </a:t>
                      </a:r>
                    </a:p>
                  </a:txBody>
                  <a:tcPr marL="5443" marR="5443" marT="5443" marB="0" anchor="ctr"/>
                </a:tc>
                <a:tc>
                  <a:txBody>
                    <a:bodyPr/>
                    <a:lstStyle/>
                    <a:p>
                      <a:pPr algn="ctr" fontAlgn="t"/>
                      <a:r>
                        <a:rPr lang="en-AU" sz="900" b="1" i="0" u="none" strike="noStrike" dirty="0">
                          <a:solidFill>
                            <a:schemeClr val="bg1">
                              <a:lumMod val="95000"/>
                            </a:schemeClr>
                          </a:solidFill>
                          <a:effectLst/>
                          <a:latin typeface="Arial" panose="020B0604020202020204" pitchFamily="34" charset="0"/>
                        </a:rPr>
                        <a:t>Above/Below LG 2023 BM</a:t>
                      </a:r>
                    </a:p>
                  </a:txBody>
                  <a:tcPr marL="5443" marR="5443" marT="5443" marB="0" anchor="ctr"/>
                </a:tc>
                <a:extLst>
                  <a:ext uri="{0D108BD9-81ED-4DB2-BD59-A6C34878D82A}">
                    <a16:rowId xmlns:a16="http://schemas.microsoft.com/office/drawing/2014/main" val="3050356089"/>
                  </a:ext>
                </a:extLst>
              </a:tr>
              <a:tr h="166986">
                <a:tc>
                  <a:txBody>
                    <a:bodyPr/>
                    <a:lstStyle/>
                    <a:p>
                      <a:pPr algn="l" fontAlgn="b"/>
                      <a:r>
                        <a:rPr lang="en-AU" sz="900" b="0" i="0" u="none" strike="noStrike" dirty="0">
                          <a:solidFill>
                            <a:schemeClr val="accent2">
                              <a:lumMod val="50000"/>
                            </a:schemeClr>
                          </a:solidFill>
                          <a:effectLst/>
                          <a:latin typeface="Arial" panose="020B0604020202020204" pitchFamily="34" charset="0"/>
                        </a:rPr>
                        <a:t>I feel culturally safe at work</a:t>
                      </a:r>
                    </a:p>
                  </a:txBody>
                  <a:tcPr marL="5443" marR="5443" marT="5443" marB="0" anchor="ctr"/>
                </a:tc>
                <a:tc>
                  <a:txBody>
                    <a:bodyPr/>
                    <a:lstStyle/>
                    <a:p>
                      <a:pPr algn="ctr" fontAlgn="b"/>
                      <a:r>
                        <a:rPr lang="en-AU" sz="1000" b="0" i="0" u="none" strike="noStrike" dirty="0">
                          <a:solidFill>
                            <a:schemeClr val="accent2">
                              <a:lumMod val="50000"/>
                            </a:schemeClr>
                          </a:solidFill>
                          <a:effectLst/>
                          <a:latin typeface="Arial" panose="020B0604020202020204" pitchFamily="34" charset="0"/>
                        </a:rPr>
                        <a:t>83%</a:t>
                      </a:r>
                    </a:p>
                  </a:txBody>
                  <a:tcPr marL="5443" marR="5443" marT="5443" marB="0" anchor="ctr"/>
                </a:tc>
                <a:tc>
                  <a:txBody>
                    <a:bodyPr/>
                    <a:lstStyle/>
                    <a:p>
                      <a:pPr algn="ctr" fontAlgn="b"/>
                      <a:r>
                        <a:rPr lang="en-AU" sz="1000" b="0" i="0" u="none" strike="noStrike" dirty="0">
                          <a:solidFill>
                            <a:schemeClr val="accent2">
                              <a:lumMod val="50000"/>
                            </a:schemeClr>
                          </a:solidFill>
                          <a:effectLst/>
                          <a:latin typeface="Arial" panose="020B0604020202020204" pitchFamily="34" charset="0"/>
                        </a:rPr>
                        <a:t>79%</a:t>
                      </a:r>
                    </a:p>
                  </a:txBody>
                  <a:tcPr marL="5443" marR="5443" marT="5443" marB="0" anchor="ctr"/>
                </a:tc>
                <a:tc>
                  <a:txBody>
                    <a:bodyPr/>
                    <a:lstStyle/>
                    <a:p>
                      <a:pPr algn="ctr" fontAlgn="b"/>
                      <a:r>
                        <a:rPr lang="en-AU" sz="1000" b="0" i="0" u="none" strike="noStrike" dirty="0">
                          <a:solidFill>
                            <a:schemeClr val="accent2">
                              <a:lumMod val="50000"/>
                            </a:schemeClr>
                          </a:solidFill>
                          <a:effectLst/>
                          <a:latin typeface="Arial" panose="020B0604020202020204" pitchFamily="34" charset="0"/>
                        </a:rPr>
                        <a:t>4%</a:t>
                      </a:r>
                    </a:p>
                  </a:txBody>
                  <a:tcPr marL="5443" marR="5443" marT="5443" marB="0" anchor="ctr"/>
                </a:tc>
                <a:tc>
                  <a:txBody>
                    <a:bodyPr/>
                    <a:lstStyle/>
                    <a:p>
                      <a:pPr algn="ctr" fontAlgn="b"/>
                      <a:r>
                        <a:rPr lang="en-AU" sz="1000" b="0" i="0" u="none" strike="noStrike" dirty="0">
                          <a:solidFill>
                            <a:schemeClr val="accent2">
                              <a:lumMod val="50000"/>
                            </a:schemeClr>
                          </a:solidFill>
                          <a:effectLst/>
                          <a:latin typeface="Arial" panose="020B0604020202020204" pitchFamily="34" charset="0"/>
                        </a:rPr>
                        <a:t>1%</a:t>
                      </a:r>
                    </a:p>
                  </a:txBody>
                  <a:tcPr marL="5443" marR="5443" marT="5443" marB="0" anchor="ctr"/>
                </a:tc>
                <a:tc>
                  <a:txBody>
                    <a:bodyPr/>
                    <a:lstStyle/>
                    <a:p>
                      <a:pPr algn="ctr" fontAlgn="b"/>
                      <a:r>
                        <a:rPr lang="en-AU" sz="1000" b="0" i="0" u="none" strike="noStrike" dirty="0">
                          <a:solidFill>
                            <a:schemeClr val="accent2">
                              <a:lumMod val="50000"/>
                            </a:schemeClr>
                          </a:solidFill>
                          <a:effectLst/>
                          <a:latin typeface="Arial" panose="020B0604020202020204" pitchFamily="34" charset="0"/>
                        </a:rPr>
                        <a:t>Improved</a:t>
                      </a:r>
                    </a:p>
                  </a:txBody>
                  <a:tcPr marL="5443" marR="5443" marT="5443" marB="0" anchor="ctr"/>
                </a:tc>
                <a:tc>
                  <a:txBody>
                    <a:bodyPr/>
                    <a:lstStyle/>
                    <a:p>
                      <a:pPr algn="ctr" fontAlgn="b"/>
                      <a:r>
                        <a:rPr lang="en-AU" sz="1000" b="0" i="0" u="none" strike="noStrike">
                          <a:solidFill>
                            <a:schemeClr val="accent2">
                              <a:lumMod val="50000"/>
                            </a:schemeClr>
                          </a:solidFill>
                          <a:effectLst/>
                          <a:latin typeface="Arial" panose="020B0604020202020204" pitchFamily="34" charset="0"/>
                        </a:rPr>
                        <a:t>Above</a:t>
                      </a:r>
                    </a:p>
                  </a:txBody>
                  <a:tcPr marL="5443" marR="5443" marT="5443" marB="0" anchor="ctr"/>
                </a:tc>
                <a:extLst>
                  <a:ext uri="{0D108BD9-81ED-4DB2-BD59-A6C34878D82A}">
                    <a16:rowId xmlns:a16="http://schemas.microsoft.com/office/drawing/2014/main" val="1760350883"/>
                  </a:ext>
                </a:extLst>
              </a:tr>
              <a:tr h="295969">
                <a:tc>
                  <a:txBody>
                    <a:bodyPr/>
                    <a:lstStyle/>
                    <a:p>
                      <a:pPr algn="l" fontAlgn="b"/>
                      <a:r>
                        <a:rPr lang="en-AU" sz="900" b="0" i="0" u="none" strike="noStrike" dirty="0">
                          <a:solidFill>
                            <a:schemeClr val="accent2">
                              <a:lumMod val="50000"/>
                            </a:schemeClr>
                          </a:solidFill>
                          <a:effectLst/>
                          <a:latin typeface="Arial" panose="020B0604020202020204" pitchFamily="34" charset="0"/>
                        </a:rPr>
                        <a:t>My manager treats employees with dignity and respect</a:t>
                      </a:r>
                    </a:p>
                  </a:txBody>
                  <a:tcPr marL="5443" marR="5443" marT="5443" marB="0" anchor="ctr"/>
                </a:tc>
                <a:tc>
                  <a:txBody>
                    <a:bodyPr/>
                    <a:lstStyle/>
                    <a:p>
                      <a:pPr algn="ctr" fontAlgn="b"/>
                      <a:r>
                        <a:rPr lang="en-AU" sz="1000" b="0" i="0" u="none" strike="noStrike" dirty="0">
                          <a:solidFill>
                            <a:schemeClr val="accent2">
                              <a:lumMod val="50000"/>
                            </a:schemeClr>
                          </a:solidFill>
                          <a:effectLst/>
                          <a:latin typeface="Arial" panose="020B0604020202020204" pitchFamily="34" charset="0"/>
                        </a:rPr>
                        <a:t>83%</a:t>
                      </a:r>
                    </a:p>
                  </a:txBody>
                  <a:tcPr marL="5443" marR="5443" marT="5443" marB="0" anchor="ctr"/>
                </a:tc>
                <a:tc>
                  <a:txBody>
                    <a:bodyPr/>
                    <a:lstStyle/>
                    <a:p>
                      <a:pPr algn="ctr" fontAlgn="b"/>
                      <a:endParaRPr lang="en-AU" sz="1000" b="0" i="0" u="none" strike="noStrike" dirty="0">
                        <a:solidFill>
                          <a:schemeClr val="accent2">
                            <a:lumMod val="50000"/>
                          </a:schemeClr>
                        </a:solidFill>
                        <a:effectLst/>
                        <a:latin typeface="Arial" panose="020B0604020202020204" pitchFamily="34" charset="0"/>
                      </a:endParaRPr>
                    </a:p>
                  </a:txBody>
                  <a:tcPr marL="5443" marR="5443" marT="5443" marB="0" anchor="ctr"/>
                </a:tc>
                <a:tc>
                  <a:txBody>
                    <a:bodyPr/>
                    <a:lstStyle/>
                    <a:p>
                      <a:pPr algn="ctr" fontAlgn="b"/>
                      <a:endParaRPr lang="en-AU" sz="1000" b="0" i="0" u="none" strike="noStrike" dirty="0">
                        <a:solidFill>
                          <a:schemeClr val="accent2">
                            <a:lumMod val="50000"/>
                          </a:schemeClr>
                        </a:solidFill>
                        <a:effectLst/>
                        <a:latin typeface="Arial" panose="020B0604020202020204" pitchFamily="34" charset="0"/>
                      </a:endParaRPr>
                    </a:p>
                  </a:txBody>
                  <a:tcPr marL="5443" marR="5443" marT="5443" marB="0" anchor="ctr"/>
                </a:tc>
                <a:tc>
                  <a:txBody>
                    <a:bodyPr/>
                    <a:lstStyle/>
                    <a:p>
                      <a:pPr algn="ctr" fontAlgn="b"/>
                      <a:r>
                        <a:rPr lang="en-AU" sz="1000" b="0" i="0" u="none" strike="noStrike">
                          <a:solidFill>
                            <a:schemeClr val="accent2">
                              <a:lumMod val="50000"/>
                            </a:schemeClr>
                          </a:solidFill>
                          <a:effectLst/>
                          <a:latin typeface="Arial" panose="020B0604020202020204" pitchFamily="34" charset="0"/>
                        </a:rPr>
                        <a:t>-1%</a:t>
                      </a:r>
                    </a:p>
                  </a:txBody>
                  <a:tcPr marL="5443" marR="5443" marT="5443" marB="0" anchor="ctr"/>
                </a:tc>
                <a:tc>
                  <a:txBody>
                    <a:bodyPr/>
                    <a:lstStyle/>
                    <a:p>
                      <a:pPr algn="ctr" fontAlgn="b"/>
                      <a:endParaRPr lang="en-AU" sz="1000" b="0" i="0" u="none" strike="noStrike">
                        <a:solidFill>
                          <a:schemeClr val="accent2">
                            <a:lumMod val="50000"/>
                          </a:schemeClr>
                        </a:solidFill>
                        <a:effectLst/>
                        <a:latin typeface="Arial" panose="020B0604020202020204" pitchFamily="34" charset="0"/>
                      </a:endParaRPr>
                    </a:p>
                  </a:txBody>
                  <a:tcPr marL="5443" marR="5443" marT="5443" marB="0" anchor="ctr"/>
                </a:tc>
                <a:tc>
                  <a:txBody>
                    <a:bodyPr/>
                    <a:lstStyle/>
                    <a:p>
                      <a:pPr algn="ctr" fontAlgn="b"/>
                      <a:r>
                        <a:rPr lang="en-AU" sz="1000" b="0" i="0" u="none" strike="noStrike">
                          <a:solidFill>
                            <a:schemeClr val="accent2">
                              <a:lumMod val="50000"/>
                            </a:schemeClr>
                          </a:solidFill>
                          <a:effectLst/>
                          <a:latin typeface="Arial" panose="020B0604020202020204" pitchFamily="34" charset="0"/>
                        </a:rPr>
                        <a:t>Below</a:t>
                      </a:r>
                    </a:p>
                  </a:txBody>
                  <a:tcPr marL="5443" marR="5443" marT="5443" marB="0" anchor="ctr"/>
                </a:tc>
                <a:extLst>
                  <a:ext uri="{0D108BD9-81ED-4DB2-BD59-A6C34878D82A}">
                    <a16:rowId xmlns:a16="http://schemas.microsoft.com/office/drawing/2014/main" val="1136152316"/>
                  </a:ext>
                </a:extLst>
              </a:tr>
              <a:tr h="295969">
                <a:tc>
                  <a:txBody>
                    <a:bodyPr/>
                    <a:lstStyle/>
                    <a:p>
                      <a:pPr algn="l" fontAlgn="b"/>
                      <a:r>
                        <a:rPr lang="en-AU" sz="900" b="0" i="0" u="none" strike="noStrike" dirty="0">
                          <a:solidFill>
                            <a:schemeClr val="accent2">
                              <a:lumMod val="50000"/>
                            </a:schemeClr>
                          </a:solidFill>
                          <a:effectLst/>
                          <a:latin typeface="Arial" panose="020B0604020202020204" pitchFamily="34" charset="0"/>
                        </a:rPr>
                        <a:t>My organisation uses inclusive and respectful images and language</a:t>
                      </a:r>
                    </a:p>
                  </a:txBody>
                  <a:tcPr marL="5443" marR="5443" marT="5443" marB="0" anchor="ctr"/>
                </a:tc>
                <a:tc>
                  <a:txBody>
                    <a:bodyPr/>
                    <a:lstStyle/>
                    <a:p>
                      <a:pPr algn="ctr" fontAlgn="b"/>
                      <a:r>
                        <a:rPr lang="en-AU" sz="1000" b="0" i="0" u="none" strike="noStrike">
                          <a:solidFill>
                            <a:schemeClr val="accent2">
                              <a:lumMod val="50000"/>
                            </a:schemeClr>
                          </a:solidFill>
                          <a:effectLst/>
                          <a:latin typeface="Arial" panose="020B0604020202020204" pitchFamily="34" charset="0"/>
                        </a:rPr>
                        <a:t>82%</a:t>
                      </a:r>
                    </a:p>
                  </a:txBody>
                  <a:tcPr marL="5443" marR="5443" marT="5443" marB="0" anchor="ctr"/>
                </a:tc>
                <a:tc>
                  <a:txBody>
                    <a:bodyPr/>
                    <a:lstStyle/>
                    <a:p>
                      <a:pPr algn="ctr" fontAlgn="b"/>
                      <a:r>
                        <a:rPr lang="en-AU" sz="1000" b="0" i="0" u="none" strike="noStrike" dirty="0">
                          <a:solidFill>
                            <a:schemeClr val="accent2">
                              <a:lumMod val="50000"/>
                            </a:schemeClr>
                          </a:solidFill>
                          <a:effectLst/>
                          <a:latin typeface="Arial" panose="020B0604020202020204" pitchFamily="34" charset="0"/>
                        </a:rPr>
                        <a:t>77%</a:t>
                      </a:r>
                    </a:p>
                  </a:txBody>
                  <a:tcPr marL="5443" marR="5443" marT="5443" marB="0" anchor="ctr"/>
                </a:tc>
                <a:tc>
                  <a:txBody>
                    <a:bodyPr/>
                    <a:lstStyle/>
                    <a:p>
                      <a:pPr algn="ctr" fontAlgn="b"/>
                      <a:r>
                        <a:rPr lang="en-AU" sz="1000" b="0" i="0" u="none" strike="noStrike" dirty="0">
                          <a:solidFill>
                            <a:schemeClr val="accent2">
                              <a:lumMod val="50000"/>
                            </a:schemeClr>
                          </a:solidFill>
                          <a:effectLst/>
                          <a:latin typeface="Arial" panose="020B0604020202020204" pitchFamily="34" charset="0"/>
                        </a:rPr>
                        <a:t>5%</a:t>
                      </a:r>
                    </a:p>
                  </a:txBody>
                  <a:tcPr marL="5443" marR="5443" marT="5443" marB="0" anchor="ctr"/>
                </a:tc>
                <a:tc>
                  <a:txBody>
                    <a:bodyPr/>
                    <a:lstStyle/>
                    <a:p>
                      <a:pPr algn="ctr" fontAlgn="b"/>
                      <a:r>
                        <a:rPr lang="en-AU" sz="1000" b="0" i="0" u="none" strike="noStrike">
                          <a:solidFill>
                            <a:schemeClr val="accent2">
                              <a:lumMod val="50000"/>
                            </a:schemeClr>
                          </a:solidFill>
                          <a:effectLst/>
                          <a:latin typeface="Arial" panose="020B0604020202020204" pitchFamily="34" charset="0"/>
                        </a:rPr>
                        <a:t>-2%</a:t>
                      </a:r>
                    </a:p>
                  </a:txBody>
                  <a:tcPr marL="5443" marR="5443" marT="5443" marB="0" anchor="ctr"/>
                </a:tc>
                <a:tc>
                  <a:txBody>
                    <a:bodyPr/>
                    <a:lstStyle/>
                    <a:p>
                      <a:pPr algn="ctr" fontAlgn="b"/>
                      <a:r>
                        <a:rPr lang="en-AU" sz="1000" b="0" i="0" u="none" strike="noStrike">
                          <a:solidFill>
                            <a:schemeClr val="accent2">
                              <a:lumMod val="50000"/>
                            </a:schemeClr>
                          </a:solidFill>
                          <a:effectLst/>
                          <a:latin typeface="Arial" panose="020B0604020202020204" pitchFamily="34" charset="0"/>
                        </a:rPr>
                        <a:t>Improved</a:t>
                      </a:r>
                    </a:p>
                  </a:txBody>
                  <a:tcPr marL="5443" marR="5443" marT="5443" marB="0" anchor="ctr"/>
                </a:tc>
                <a:tc>
                  <a:txBody>
                    <a:bodyPr/>
                    <a:lstStyle/>
                    <a:p>
                      <a:pPr algn="ctr" fontAlgn="b"/>
                      <a:r>
                        <a:rPr lang="en-AU" sz="1000" b="0" i="0" u="none" strike="noStrike" dirty="0">
                          <a:solidFill>
                            <a:schemeClr val="accent2">
                              <a:lumMod val="50000"/>
                            </a:schemeClr>
                          </a:solidFill>
                          <a:effectLst/>
                          <a:latin typeface="Arial" panose="020B0604020202020204" pitchFamily="34" charset="0"/>
                        </a:rPr>
                        <a:t>Below</a:t>
                      </a:r>
                    </a:p>
                  </a:txBody>
                  <a:tcPr marL="5443" marR="5443" marT="5443" marB="0" anchor="ctr"/>
                </a:tc>
                <a:extLst>
                  <a:ext uri="{0D108BD9-81ED-4DB2-BD59-A6C34878D82A}">
                    <a16:rowId xmlns:a16="http://schemas.microsoft.com/office/drawing/2014/main" val="47563187"/>
                  </a:ext>
                </a:extLst>
              </a:tr>
              <a:tr h="295969">
                <a:tc>
                  <a:txBody>
                    <a:bodyPr/>
                    <a:lstStyle/>
                    <a:p>
                      <a:pPr algn="l" fontAlgn="b"/>
                      <a:r>
                        <a:rPr lang="en-AU" sz="900" b="0" i="0" u="none" strike="noStrike">
                          <a:solidFill>
                            <a:schemeClr val="accent2">
                              <a:lumMod val="50000"/>
                            </a:schemeClr>
                          </a:solidFill>
                          <a:effectLst/>
                          <a:latin typeface="Arial" panose="020B0604020202020204" pitchFamily="34" charset="0"/>
                        </a:rPr>
                        <a:t>People in my workgroup treat each other with respect</a:t>
                      </a:r>
                    </a:p>
                  </a:txBody>
                  <a:tcPr marL="5443" marR="5443" marT="5443" marB="0" anchor="ctr"/>
                </a:tc>
                <a:tc>
                  <a:txBody>
                    <a:bodyPr/>
                    <a:lstStyle/>
                    <a:p>
                      <a:pPr algn="ctr" fontAlgn="b"/>
                      <a:r>
                        <a:rPr lang="en-AU" sz="1000" b="0" i="0" u="none" strike="noStrike">
                          <a:solidFill>
                            <a:schemeClr val="accent2">
                              <a:lumMod val="50000"/>
                            </a:schemeClr>
                          </a:solidFill>
                          <a:effectLst/>
                          <a:latin typeface="Arial" panose="020B0604020202020204" pitchFamily="34" charset="0"/>
                        </a:rPr>
                        <a:t>82%</a:t>
                      </a:r>
                    </a:p>
                  </a:txBody>
                  <a:tcPr marL="5443" marR="5443" marT="5443" marB="0" anchor="ctr"/>
                </a:tc>
                <a:tc>
                  <a:txBody>
                    <a:bodyPr/>
                    <a:lstStyle/>
                    <a:p>
                      <a:pPr algn="ctr" fontAlgn="b"/>
                      <a:endParaRPr lang="en-AU" sz="1000" b="0" i="0" u="none" strike="noStrike" dirty="0">
                        <a:solidFill>
                          <a:schemeClr val="accent2">
                            <a:lumMod val="50000"/>
                          </a:schemeClr>
                        </a:solidFill>
                        <a:effectLst/>
                        <a:latin typeface="Arial" panose="020B0604020202020204" pitchFamily="34" charset="0"/>
                      </a:endParaRPr>
                    </a:p>
                  </a:txBody>
                  <a:tcPr marL="5443" marR="5443" marT="5443" marB="0" anchor="ctr"/>
                </a:tc>
                <a:tc>
                  <a:txBody>
                    <a:bodyPr/>
                    <a:lstStyle/>
                    <a:p>
                      <a:pPr algn="ctr" fontAlgn="b"/>
                      <a:endParaRPr lang="en-AU" sz="1000" b="0" i="0" u="none" strike="noStrike" dirty="0">
                        <a:solidFill>
                          <a:schemeClr val="accent2">
                            <a:lumMod val="50000"/>
                          </a:schemeClr>
                        </a:solidFill>
                        <a:effectLst/>
                        <a:latin typeface="Arial" panose="020B0604020202020204" pitchFamily="34" charset="0"/>
                      </a:endParaRPr>
                    </a:p>
                  </a:txBody>
                  <a:tcPr marL="5443" marR="5443" marT="5443" marB="0" anchor="ctr"/>
                </a:tc>
                <a:tc>
                  <a:txBody>
                    <a:bodyPr/>
                    <a:lstStyle/>
                    <a:p>
                      <a:pPr algn="ctr" fontAlgn="b"/>
                      <a:r>
                        <a:rPr lang="en-AU" sz="1000" b="0" i="0" u="none" strike="noStrike" dirty="0">
                          <a:solidFill>
                            <a:schemeClr val="accent2">
                              <a:lumMod val="50000"/>
                            </a:schemeClr>
                          </a:solidFill>
                          <a:effectLst/>
                          <a:latin typeface="Arial" panose="020B0604020202020204" pitchFamily="34" charset="0"/>
                        </a:rPr>
                        <a:t>0%</a:t>
                      </a:r>
                    </a:p>
                  </a:txBody>
                  <a:tcPr marL="5443" marR="5443" marT="5443" marB="0" anchor="ctr"/>
                </a:tc>
                <a:tc>
                  <a:txBody>
                    <a:bodyPr/>
                    <a:lstStyle/>
                    <a:p>
                      <a:pPr algn="ctr" fontAlgn="b"/>
                      <a:endParaRPr lang="en-AU" sz="1000" b="0" i="0" u="none" strike="noStrike">
                        <a:solidFill>
                          <a:schemeClr val="accent2">
                            <a:lumMod val="50000"/>
                          </a:schemeClr>
                        </a:solidFill>
                        <a:effectLst/>
                        <a:latin typeface="Arial" panose="020B0604020202020204" pitchFamily="34" charset="0"/>
                      </a:endParaRPr>
                    </a:p>
                  </a:txBody>
                  <a:tcPr marL="5443" marR="5443" marT="5443" marB="0" anchor="ctr"/>
                </a:tc>
                <a:tc>
                  <a:txBody>
                    <a:bodyPr/>
                    <a:lstStyle/>
                    <a:p>
                      <a:pPr algn="ctr" fontAlgn="b"/>
                      <a:r>
                        <a:rPr lang="en-AU" sz="1000" b="0" i="0" u="none" strike="noStrike" dirty="0">
                          <a:solidFill>
                            <a:schemeClr val="accent2">
                              <a:lumMod val="50000"/>
                            </a:schemeClr>
                          </a:solidFill>
                          <a:effectLst/>
                          <a:latin typeface="Arial" panose="020B0604020202020204" pitchFamily="34" charset="0"/>
                        </a:rPr>
                        <a:t>Neutral</a:t>
                      </a:r>
                    </a:p>
                  </a:txBody>
                  <a:tcPr marL="5443" marR="5443" marT="5443" marB="0" anchor="ctr"/>
                </a:tc>
                <a:extLst>
                  <a:ext uri="{0D108BD9-81ED-4DB2-BD59-A6C34878D82A}">
                    <a16:rowId xmlns:a16="http://schemas.microsoft.com/office/drawing/2014/main" val="2280186306"/>
                  </a:ext>
                </a:extLst>
              </a:tr>
              <a:tr h="166986">
                <a:tc>
                  <a:txBody>
                    <a:bodyPr/>
                    <a:lstStyle/>
                    <a:p>
                      <a:pPr algn="l" fontAlgn="b"/>
                      <a:r>
                        <a:rPr lang="en-AU" sz="900" b="0" i="0" u="none" strike="noStrike" dirty="0">
                          <a:solidFill>
                            <a:schemeClr val="accent2">
                              <a:lumMod val="50000"/>
                            </a:schemeClr>
                          </a:solidFill>
                          <a:effectLst/>
                          <a:latin typeface="Arial" panose="020B0604020202020204" pitchFamily="34" charset="0"/>
                        </a:rPr>
                        <a:t>I can be myself at work</a:t>
                      </a:r>
                    </a:p>
                  </a:txBody>
                  <a:tcPr marL="5443" marR="5443" marT="5443" marB="0" anchor="ctr"/>
                </a:tc>
                <a:tc>
                  <a:txBody>
                    <a:bodyPr/>
                    <a:lstStyle/>
                    <a:p>
                      <a:pPr algn="ctr" fontAlgn="b"/>
                      <a:r>
                        <a:rPr lang="en-AU" sz="1000" b="0" i="0" u="none" strike="noStrike">
                          <a:solidFill>
                            <a:schemeClr val="accent2">
                              <a:lumMod val="50000"/>
                            </a:schemeClr>
                          </a:solidFill>
                          <a:effectLst/>
                          <a:latin typeface="Arial" panose="020B0604020202020204" pitchFamily="34" charset="0"/>
                        </a:rPr>
                        <a:t>80%</a:t>
                      </a:r>
                    </a:p>
                  </a:txBody>
                  <a:tcPr marL="5443" marR="5443" marT="5443" marB="0" anchor="ctr"/>
                </a:tc>
                <a:tc>
                  <a:txBody>
                    <a:bodyPr/>
                    <a:lstStyle/>
                    <a:p>
                      <a:pPr algn="ctr" fontAlgn="b"/>
                      <a:endParaRPr lang="en-AU" sz="1000" b="0" i="0" u="none" strike="noStrike">
                        <a:solidFill>
                          <a:schemeClr val="accent2">
                            <a:lumMod val="50000"/>
                          </a:schemeClr>
                        </a:solidFill>
                        <a:effectLst/>
                        <a:latin typeface="Arial" panose="020B0604020202020204" pitchFamily="34" charset="0"/>
                      </a:endParaRPr>
                    </a:p>
                  </a:txBody>
                  <a:tcPr marL="5443" marR="5443" marT="5443" marB="0" anchor="ctr"/>
                </a:tc>
                <a:tc>
                  <a:txBody>
                    <a:bodyPr/>
                    <a:lstStyle/>
                    <a:p>
                      <a:pPr algn="ctr" fontAlgn="b"/>
                      <a:endParaRPr lang="en-AU" sz="1000" b="0" i="0" u="none" strike="noStrike">
                        <a:solidFill>
                          <a:schemeClr val="accent2">
                            <a:lumMod val="50000"/>
                          </a:schemeClr>
                        </a:solidFill>
                        <a:effectLst/>
                        <a:latin typeface="Arial" panose="020B0604020202020204" pitchFamily="34" charset="0"/>
                      </a:endParaRPr>
                    </a:p>
                  </a:txBody>
                  <a:tcPr marL="5443" marR="5443" marT="5443" marB="0" anchor="ctr"/>
                </a:tc>
                <a:tc>
                  <a:txBody>
                    <a:bodyPr/>
                    <a:lstStyle/>
                    <a:p>
                      <a:pPr algn="ctr" fontAlgn="b"/>
                      <a:r>
                        <a:rPr lang="en-AU" sz="1000" b="0" i="0" u="none" strike="noStrike" dirty="0">
                          <a:solidFill>
                            <a:schemeClr val="accent2">
                              <a:lumMod val="50000"/>
                            </a:schemeClr>
                          </a:solidFill>
                          <a:effectLst/>
                          <a:latin typeface="Arial" panose="020B0604020202020204" pitchFamily="34" charset="0"/>
                        </a:rPr>
                        <a:t>-1%</a:t>
                      </a:r>
                    </a:p>
                  </a:txBody>
                  <a:tcPr marL="5443" marR="5443" marT="5443" marB="0" anchor="ctr"/>
                </a:tc>
                <a:tc>
                  <a:txBody>
                    <a:bodyPr/>
                    <a:lstStyle/>
                    <a:p>
                      <a:pPr algn="ctr" fontAlgn="b"/>
                      <a:endParaRPr lang="en-AU" sz="1000" b="0" i="0" u="none" strike="noStrike" dirty="0">
                        <a:solidFill>
                          <a:schemeClr val="accent2">
                            <a:lumMod val="50000"/>
                          </a:schemeClr>
                        </a:solidFill>
                        <a:effectLst/>
                        <a:latin typeface="Arial" panose="020B0604020202020204" pitchFamily="34" charset="0"/>
                      </a:endParaRPr>
                    </a:p>
                  </a:txBody>
                  <a:tcPr marL="5443" marR="5443" marT="5443" marB="0" anchor="ctr"/>
                </a:tc>
                <a:tc>
                  <a:txBody>
                    <a:bodyPr/>
                    <a:lstStyle/>
                    <a:p>
                      <a:pPr algn="ctr" fontAlgn="b"/>
                      <a:r>
                        <a:rPr lang="en-AU" sz="1000" b="0" i="0" u="none" strike="noStrike">
                          <a:solidFill>
                            <a:schemeClr val="accent2">
                              <a:lumMod val="50000"/>
                            </a:schemeClr>
                          </a:solidFill>
                          <a:effectLst/>
                          <a:latin typeface="Arial" panose="020B0604020202020204" pitchFamily="34" charset="0"/>
                        </a:rPr>
                        <a:t>Below</a:t>
                      </a:r>
                    </a:p>
                  </a:txBody>
                  <a:tcPr marL="5443" marR="5443" marT="5443" marB="0" anchor="ctr"/>
                </a:tc>
                <a:extLst>
                  <a:ext uri="{0D108BD9-81ED-4DB2-BD59-A6C34878D82A}">
                    <a16:rowId xmlns:a16="http://schemas.microsoft.com/office/drawing/2014/main" val="1966623925"/>
                  </a:ext>
                </a:extLst>
              </a:tr>
              <a:tr h="295969">
                <a:tc>
                  <a:txBody>
                    <a:bodyPr/>
                    <a:lstStyle/>
                    <a:p>
                      <a:pPr algn="l" fontAlgn="b"/>
                      <a:r>
                        <a:rPr lang="en-AU" sz="900" b="0" i="0" u="none" strike="noStrike" dirty="0">
                          <a:solidFill>
                            <a:schemeClr val="accent2">
                              <a:lumMod val="50000"/>
                            </a:schemeClr>
                          </a:solidFill>
                          <a:effectLst/>
                          <a:latin typeface="Arial" panose="020B0604020202020204" pitchFamily="34" charset="0"/>
                        </a:rPr>
                        <a:t>In my workgroup work is allocated fairly, regardless of gender</a:t>
                      </a:r>
                    </a:p>
                  </a:txBody>
                  <a:tcPr marL="5443" marR="5443" marT="5443" marB="0" anchor="ctr"/>
                </a:tc>
                <a:tc>
                  <a:txBody>
                    <a:bodyPr/>
                    <a:lstStyle/>
                    <a:p>
                      <a:pPr algn="ctr" fontAlgn="b"/>
                      <a:r>
                        <a:rPr lang="en-AU" sz="1000" b="0" i="0" u="none" strike="noStrike">
                          <a:solidFill>
                            <a:schemeClr val="accent2">
                              <a:lumMod val="50000"/>
                            </a:schemeClr>
                          </a:solidFill>
                          <a:effectLst/>
                          <a:latin typeface="Arial" panose="020B0604020202020204" pitchFamily="34" charset="0"/>
                        </a:rPr>
                        <a:t>79%</a:t>
                      </a:r>
                    </a:p>
                  </a:txBody>
                  <a:tcPr marL="5443" marR="5443" marT="5443" marB="0" anchor="ctr"/>
                </a:tc>
                <a:tc>
                  <a:txBody>
                    <a:bodyPr/>
                    <a:lstStyle/>
                    <a:p>
                      <a:pPr algn="ctr" fontAlgn="b"/>
                      <a:r>
                        <a:rPr lang="en-AU" sz="1000" b="0" i="0" u="none" strike="noStrike">
                          <a:solidFill>
                            <a:schemeClr val="accent2">
                              <a:lumMod val="50000"/>
                            </a:schemeClr>
                          </a:solidFill>
                          <a:effectLst/>
                          <a:latin typeface="Arial" panose="020B0604020202020204" pitchFamily="34" charset="0"/>
                        </a:rPr>
                        <a:t>79%</a:t>
                      </a:r>
                    </a:p>
                  </a:txBody>
                  <a:tcPr marL="5443" marR="5443" marT="5443" marB="0" anchor="ctr"/>
                </a:tc>
                <a:tc>
                  <a:txBody>
                    <a:bodyPr/>
                    <a:lstStyle/>
                    <a:p>
                      <a:pPr algn="ctr" fontAlgn="b"/>
                      <a:r>
                        <a:rPr lang="en-AU" sz="1000" b="0" i="0" u="none" strike="noStrike" dirty="0">
                          <a:solidFill>
                            <a:schemeClr val="accent2">
                              <a:lumMod val="50000"/>
                            </a:schemeClr>
                          </a:solidFill>
                          <a:effectLst/>
                          <a:latin typeface="Arial" panose="020B0604020202020204" pitchFamily="34" charset="0"/>
                        </a:rPr>
                        <a:t>0%</a:t>
                      </a:r>
                    </a:p>
                  </a:txBody>
                  <a:tcPr marL="5443" marR="5443" marT="5443" marB="0" anchor="ctr"/>
                </a:tc>
                <a:tc>
                  <a:txBody>
                    <a:bodyPr/>
                    <a:lstStyle/>
                    <a:p>
                      <a:pPr algn="ctr" fontAlgn="b"/>
                      <a:r>
                        <a:rPr lang="en-AU" sz="1000" b="0" i="0" u="none" strike="noStrike">
                          <a:solidFill>
                            <a:schemeClr val="accent2">
                              <a:lumMod val="50000"/>
                            </a:schemeClr>
                          </a:solidFill>
                          <a:effectLst/>
                          <a:latin typeface="Arial" panose="020B0604020202020204" pitchFamily="34" charset="0"/>
                        </a:rPr>
                        <a:t>-2%</a:t>
                      </a:r>
                    </a:p>
                  </a:txBody>
                  <a:tcPr marL="5443" marR="5443" marT="5443" marB="0" anchor="ctr"/>
                </a:tc>
                <a:tc>
                  <a:txBody>
                    <a:bodyPr/>
                    <a:lstStyle/>
                    <a:p>
                      <a:pPr algn="ctr" fontAlgn="b"/>
                      <a:r>
                        <a:rPr lang="en-AU" sz="1000" b="0" i="0" u="none" strike="noStrike" dirty="0">
                          <a:solidFill>
                            <a:schemeClr val="accent2">
                              <a:lumMod val="50000"/>
                            </a:schemeClr>
                          </a:solidFill>
                          <a:effectLst/>
                          <a:latin typeface="Arial" panose="020B0604020202020204" pitchFamily="34" charset="0"/>
                        </a:rPr>
                        <a:t>Neutral</a:t>
                      </a:r>
                    </a:p>
                  </a:txBody>
                  <a:tcPr marL="5443" marR="5443" marT="5443" marB="0" anchor="ctr"/>
                </a:tc>
                <a:tc>
                  <a:txBody>
                    <a:bodyPr/>
                    <a:lstStyle/>
                    <a:p>
                      <a:pPr algn="ctr" fontAlgn="b"/>
                      <a:r>
                        <a:rPr lang="en-AU" sz="1000" b="0" i="0" u="none" strike="noStrike">
                          <a:solidFill>
                            <a:schemeClr val="accent2">
                              <a:lumMod val="50000"/>
                            </a:schemeClr>
                          </a:solidFill>
                          <a:effectLst/>
                          <a:latin typeface="Arial" panose="020B0604020202020204" pitchFamily="34" charset="0"/>
                        </a:rPr>
                        <a:t>Below</a:t>
                      </a:r>
                    </a:p>
                  </a:txBody>
                  <a:tcPr marL="5443" marR="5443" marT="5443" marB="0" anchor="ctr"/>
                </a:tc>
                <a:extLst>
                  <a:ext uri="{0D108BD9-81ED-4DB2-BD59-A6C34878D82A}">
                    <a16:rowId xmlns:a16="http://schemas.microsoft.com/office/drawing/2014/main" val="2563708792"/>
                  </a:ext>
                </a:extLst>
              </a:tr>
              <a:tr h="166986">
                <a:tc>
                  <a:txBody>
                    <a:bodyPr/>
                    <a:lstStyle/>
                    <a:p>
                      <a:pPr algn="l" fontAlgn="b"/>
                      <a:r>
                        <a:rPr lang="en-AU" sz="900" b="0" i="0" u="none" strike="noStrike" dirty="0">
                          <a:solidFill>
                            <a:schemeClr val="accent2">
                              <a:lumMod val="50000"/>
                            </a:schemeClr>
                          </a:solidFill>
                          <a:effectLst/>
                          <a:latin typeface="Arial" panose="020B0604020202020204" pitchFamily="34" charset="0"/>
                        </a:rPr>
                        <a:t>I feel as if I belong at this organisation</a:t>
                      </a:r>
                    </a:p>
                  </a:txBody>
                  <a:tcPr marL="5443" marR="5443" marT="5443" marB="0" anchor="ctr"/>
                </a:tc>
                <a:tc>
                  <a:txBody>
                    <a:bodyPr/>
                    <a:lstStyle/>
                    <a:p>
                      <a:pPr algn="ctr" fontAlgn="b"/>
                      <a:r>
                        <a:rPr lang="en-AU" sz="1000" b="0" i="0" u="none" strike="noStrike">
                          <a:solidFill>
                            <a:schemeClr val="accent2">
                              <a:lumMod val="50000"/>
                            </a:schemeClr>
                          </a:solidFill>
                          <a:effectLst/>
                          <a:latin typeface="Arial" panose="020B0604020202020204" pitchFamily="34" charset="0"/>
                        </a:rPr>
                        <a:t>74%</a:t>
                      </a:r>
                    </a:p>
                  </a:txBody>
                  <a:tcPr marL="5443" marR="5443" marT="5443" marB="0" anchor="ctr"/>
                </a:tc>
                <a:tc>
                  <a:txBody>
                    <a:bodyPr/>
                    <a:lstStyle/>
                    <a:p>
                      <a:pPr algn="ctr" fontAlgn="b"/>
                      <a:endParaRPr lang="en-AU" sz="1000" b="0" i="0" u="none" strike="noStrike">
                        <a:solidFill>
                          <a:schemeClr val="accent2">
                            <a:lumMod val="50000"/>
                          </a:schemeClr>
                        </a:solidFill>
                        <a:effectLst/>
                        <a:latin typeface="Arial" panose="020B0604020202020204" pitchFamily="34" charset="0"/>
                      </a:endParaRPr>
                    </a:p>
                  </a:txBody>
                  <a:tcPr marL="5443" marR="5443" marT="5443" marB="0" anchor="ctr"/>
                </a:tc>
                <a:tc>
                  <a:txBody>
                    <a:bodyPr/>
                    <a:lstStyle/>
                    <a:p>
                      <a:pPr algn="ctr" fontAlgn="b"/>
                      <a:endParaRPr lang="en-AU" sz="1000" b="0" i="0" u="none" strike="noStrike" dirty="0">
                        <a:solidFill>
                          <a:schemeClr val="accent2">
                            <a:lumMod val="50000"/>
                          </a:schemeClr>
                        </a:solidFill>
                        <a:effectLst/>
                        <a:latin typeface="Arial" panose="020B0604020202020204" pitchFamily="34" charset="0"/>
                      </a:endParaRPr>
                    </a:p>
                  </a:txBody>
                  <a:tcPr marL="5443" marR="5443" marT="5443" marB="0" anchor="ctr"/>
                </a:tc>
                <a:tc>
                  <a:txBody>
                    <a:bodyPr/>
                    <a:lstStyle/>
                    <a:p>
                      <a:pPr algn="ctr" fontAlgn="b"/>
                      <a:r>
                        <a:rPr lang="en-AU" sz="1000" b="0" i="0" u="none" strike="noStrike">
                          <a:solidFill>
                            <a:schemeClr val="accent2">
                              <a:lumMod val="50000"/>
                            </a:schemeClr>
                          </a:solidFill>
                          <a:effectLst/>
                          <a:latin typeface="Arial" panose="020B0604020202020204" pitchFamily="34" charset="0"/>
                        </a:rPr>
                        <a:t>2%</a:t>
                      </a:r>
                    </a:p>
                  </a:txBody>
                  <a:tcPr marL="5443" marR="5443" marT="5443" marB="0" anchor="ctr"/>
                </a:tc>
                <a:tc>
                  <a:txBody>
                    <a:bodyPr/>
                    <a:lstStyle/>
                    <a:p>
                      <a:pPr algn="ctr" fontAlgn="b"/>
                      <a:endParaRPr lang="en-AU" sz="1000" b="0" i="0" u="none" strike="noStrike" dirty="0">
                        <a:solidFill>
                          <a:schemeClr val="accent2">
                            <a:lumMod val="50000"/>
                          </a:schemeClr>
                        </a:solidFill>
                        <a:effectLst/>
                        <a:latin typeface="Arial" panose="020B0604020202020204" pitchFamily="34" charset="0"/>
                      </a:endParaRPr>
                    </a:p>
                  </a:txBody>
                  <a:tcPr marL="5443" marR="5443" marT="5443" marB="0" anchor="ctr"/>
                </a:tc>
                <a:tc>
                  <a:txBody>
                    <a:bodyPr/>
                    <a:lstStyle/>
                    <a:p>
                      <a:pPr algn="ctr" fontAlgn="b"/>
                      <a:r>
                        <a:rPr lang="en-AU" sz="1000" b="0" i="0" u="none" strike="noStrike">
                          <a:solidFill>
                            <a:schemeClr val="accent2">
                              <a:lumMod val="50000"/>
                            </a:schemeClr>
                          </a:solidFill>
                          <a:effectLst/>
                          <a:latin typeface="Arial" panose="020B0604020202020204" pitchFamily="34" charset="0"/>
                        </a:rPr>
                        <a:t>Above</a:t>
                      </a:r>
                    </a:p>
                  </a:txBody>
                  <a:tcPr marL="5443" marR="5443" marT="5443" marB="0" anchor="ctr"/>
                </a:tc>
                <a:extLst>
                  <a:ext uri="{0D108BD9-81ED-4DB2-BD59-A6C34878D82A}">
                    <a16:rowId xmlns:a16="http://schemas.microsoft.com/office/drawing/2014/main" val="3794149800"/>
                  </a:ext>
                </a:extLst>
              </a:tr>
              <a:tr h="187514">
                <a:tc>
                  <a:txBody>
                    <a:bodyPr/>
                    <a:lstStyle/>
                    <a:p>
                      <a:pPr algn="l" fontAlgn="b"/>
                      <a:r>
                        <a:rPr lang="en-AU" sz="900" b="0" i="0" u="none" strike="noStrike" dirty="0">
                          <a:solidFill>
                            <a:schemeClr val="accent2">
                              <a:lumMod val="50000"/>
                            </a:schemeClr>
                          </a:solidFill>
                          <a:effectLst/>
                          <a:latin typeface="Arial" panose="020B0604020202020204" pitchFamily="34" charset="0"/>
                        </a:rPr>
                        <a:t>Witnessed one or more barriers to success</a:t>
                      </a:r>
                    </a:p>
                  </a:txBody>
                  <a:tcPr marL="5443" marR="5443" marT="5443" marB="0" anchor="ctr"/>
                </a:tc>
                <a:tc>
                  <a:txBody>
                    <a:bodyPr/>
                    <a:lstStyle/>
                    <a:p>
                      <a:pPr algn="ctr" fontAlgn="b"/>
                      <a:r>
                        <a:rPr lang="en-AU" sz="1000" b="0" i="0" u="none" strike="noStrike">
                          <a:solidFill>
                            <a:schemeClr val="accent2">
                              <a:lumMod val="50000"/>
                            </a:schemeClr>
                          </a:solidFill>
                          <a:effectLst/>
                          <a:latin typeface="Arial" panose="020B0604020202020204" pitchFamily="34" charset="0"/>
                        </a:rPr>
                        <a:t>68%</a:t>
                      </a:r>
                    </a:p>
                  </a:txBody>
                  <a:tcPr marL="5443" marR="5443" marT="5443" marB="0" anchor="ctr"/>
                </a:tc>
                <a:tc>
                  <a:txBody>
                    <a:bodyPr/>
                    <a:lstStyle/>
                    <a:p>
                      <a:pPr algn="ctr" fontAlgn="b"/>
                      <a:endParaRPr lang="en-AU" sz="1000" b="0" i="0" u="none" strike="noStrike">
                        <a:solidFill>
                          <a:schemeClr val="accent2">
                            <a:lumMod val="50000"/>
                          </a:schemeClr>
                        </a:solidFill>
                        <a:effectLst/>
                        <a:latin typeface="Arial" panose="020B0604020202020204" pitchFamily="34" charset="0"/>
                      </a:endParaRPr>
                    </a:p>
                  </a:txBody>
                  <a:tcPr marL="5443" marR="5443" marT="5443" marB="0" anchor="ctr"/>
                </a:tc>
                <a:tc>
                  <a:txBody>
                    <a:bodyPr/>
                    <a:lstStyle/>
                    <a:p>
                      <a:pPr algn="ctr" fontAlgn="b"/>
                      <a:endParaRPr lang="en-AU" sz="1000" b="0" i="0" u="none" strike="noStrike">
                        <a:solidFill>
                          <a:schemeClr val="accent2">
                            <a:lumMod val="50000"/>
                          </a:schemeClr>
                        </a:solidFill>
                        <a:effectLst/>
                        <a:latin typeface="Arial" panose="020B0604020202020204" pitchFamily="34" charset="0"/>
                      </a:endParaRPr>
                    </a:p>
                  </a:txBody>
                  <a:tcPr marL="5443" marR="5443" marT="5443" marB="0" anchor="ctr"/>
                </a:tc>
                <a:tc>
                  <a:txBody>
                    <a:bodyPr/>
                    <a:lstStyle/>
                    <a:p>
                      <a:pPr algn="ctr" fontAlgn="b"/>
                      <a:r>
                        <a:rPr lang="en-AU" sz="1000" b="0" i="0" u="none" strike="noStrike" dirty="0">
                          <a:solidFill>
                            <a:schemeClr val="accent2">
                              <a:lumMod val="50000"/>
                            </a:schemeClr>
                          </a:solidFill>
                          <a:effectLst/>
                          <a:latin typeface="Arial" panose="020B0604020202020204" pitchFamily="34" charset="0"/>
                        </a:rPr>
                        <a:t>-5%</a:t>
                      </a:r>
                    </a:p>
                  </a:txBody>
                  <a:tcPr marL="5443" marR="5443" marT="5443" marB="0" anchor="ctr"/>
                </a:tc>
                <a:tc>
                  <a:txBody>
                    <a:bodyPr/>
                    <a:lstStyle/>
                    <a:p>
                      <a:pPr algn="ctr" fontAlgn="b"/>
                      <a:endParaRPr lang="en-AU" sz="1000" b="0" i="0" u="none" strike="noStrike" dirty="0">
                        <a:solidFill>
                          <a:schemeClr val="accent2">
                            <a:lumMod val="50000"/>
                          </a:schemeClr>
                        </a:solidFill>
                        <a:effectLst/>
                        <a:latin typeface="Arial" panose="020B0604020202020204" pitchFamily="34" charset="0"/>
                      </a:endParaRPr>
                    </a:p>
                  </a:txBody>
                  <a:tcPr marL="5443" marR="5443" marT="5443" marB="0" anchor="ctr"/>
                </a:tc>
                <a:tc>
                  <a:txBody>
                    <a:bodyPr/>
                    <a:lstStyle/>
                    <a:p>
                      <a:pPr algn="ctr" fontAlgn="b"/>
                      <a:r>
                        <a:rPr lang="en-AU" sz="1000" b="0" i="0" u="none" strike="noStrike" dirty="0">
                          <a:solidFill>
                            <a:schemeClr val="accent2">
                              <a:lumMod val="50000"/>
                            </a:schemeClr>
                          </a:solidFill>
                          <a:effectLst/>
                          <a:latin typeface="Arial" panose="020B0604020202020204" pitchFamily="34" charset="0"/>
                        </a:rPr>
                        <a:t>Below</a:t>
                      </a:r>
                    </a:p>
                  </a:txBody>
                  <a:tcPr marL="5443" marR="5443" marT="5443" marB="0" anchor="ctr"/>
                </a:tc>
                <a:extLst>
                  <a:ext uri="{0D108BD9-81ED-4DB2-BD59-A6C34878D82A}">
                    <a16:rowId xmlns:a16="http://schemas.microsoft.com/office/drawing/2014/main" val="2202325614"/>
                  </a:ext>
                </a:extLst>
              </a:tr>
              <a:tr h="187514">
                <a:tc>
                  <a:txBody>
                    <a:bodyPr/>
                    <a:lstStyle/>
                    <a:p>
                      <a:pPr algn="l" fontAlgn="b"/>
                      <a:r>
                        <a:rPr lang="en-AU" sz="900" b="0" i="0" u="none" strike="noStrike" dirty="0">
                          <a:solidFill>
                            <a:schemeClr val="accent2">
                              <a:lumMod val="50000"/>
                            </a:schemeClr>
                          </a:solidFill>
                          <a:effectLst/>
                          <a:latin typeface="Arial" panose="020B0604020202020204" pitchFamily="34" charset="0"/>
                        </a:rPr>
                        <a:t>Experienced one or more barriers to success</a:t>
                      </a:r>
                    </a:p>
                  </a:txBody>
                  <a:tcPr marL="5443" marR="5443" marT="5443" marB="0" anchor="ctr"/>
                </a:tc>
                <a:tc>
                  <a:txBody>
                    <a:bodyPr/>
                    <a:lstStyle/>
                    <a:p>
                      <a:pPr algn="ctr" fontAlgn="b"/>
                      <a:r>
                        <a:rPr lang="en-AU" sz="1000" b="0" i="0" u="none" strike="noStrike">
                          <a:solidFill>
                            <a:schemeClr val="accent2">
                              <a:lumMod val="50000"/>
                            </a:schemeClr>
                          </a:solidFill>
                          <a:effectLst/>
                          <a:latin typeface="Arial" panose="020B0604020202020204" pitchFamily="34" charset="0"/>
                        </a:rPr>
                        <a:t>68%</a:t>
                      </a:r>
                    </a:p>
                  </a:txBody>
                  <a:tcPr marL="5443" marR="5443" marT="5443" marB="0" anchor="ctr"/>
                </a:tc>
                <a:tc>
                  <a:txBody>
                    <a:bodyPr/>
                    <a:lstStyle/>
                    <a:p>
                      <a:pPr algn="ctr" fontAlgn="b"/>
                      <a:endParaRPr lang="en-AU" sz="1000" b="0" i="0" u="none" strike="noStrike">
                        <a:solidFill>
                          <a:schemeClr val="accent2">
                            <a:lumMod val="50000"/>
                          </a:schemeClr>
                        </a:solidFill>
                        <a:effectLst/>
                        <a:latin typeface="Arial" panose="020B0604020202020204" pitchFamily="34" charset="0"/>
                      </a:endParaRPr>
                    </a:p>
                  </a:txBody>
                  <a:tcPr marL="5443" marR="5443" marT="5443" marB="0" anchor="ctr"/>
                </a:tc>
                <a:tc>
                  <a:txBody>
                    <a:bodyPr/>
                    <a:lstStyle/>
                    <a:p>
                      <a:pPr algn="ctr" fontAlgn="b"/>
                      <a:endParaRPr lang="en-AU" sz="1000" b="0" i="0" u="none" strike="noStrike">
                        <a:solidFill>
                          <a:schemeClr val="accent2">
                            <a:lumMod val="50000"/>
                          </a:schemeClr>
                        </a:solidFill>
                        <a:effectLst/>
                        <a:latin typeface="Arial" panose="020B0604020202020204" pitchFamily="34" charset="0"/>
                      </a:endParaRPr>
                    </a:p>
                  </a:txBody>
                  <a:tcPr marL="5443" marR="5443" marT="5443" marB="0" anchor="ctr"/>
                </a:tc>
                <a:tc>
                  <a:txBody>
                    <a:bodyPr/>
                    <a:lstStyle/>
                    <a:p>
                      <a:pPr algn="ctr" fontAlgn="b"/>
                      <a:r>
                        <a:rPr lang="en-AU" sz="1000" b="0" i="0" u="none" strike="noStrike" dirty="0">
                          <a:solidFill>
                            <a:schemeClr val="accent2">
                              <a:lumMod val="50000"/>
                            </a:schemeClr>
                          </a:solidFill>
                          <a:effectLst/>
                          <a:latin typeface="Arial" panose="020B0604020202020204" pitchFamily="34" charset="0"/>
                        </a:rPr>
                        <a:t>-4%</a:t>
                      </a:r>
                    </a:p>
                  </a:txBody>
                  <a:tcPr marL="5443" marR="5443" marT="5443" marB="0" anchor="ctr"/>
                </a:tc>
                <a:tc>
                  <a:txBody>
                    <a:bodyPr/>
                    <a:lstStyle/>
                    <a:p>
                      <a:pPr algn="ctr" fontAlgn="b"/>
                      <a:endParaRPr lang="en-AU" sz="1000" b="0" i="0" u="none" strike="noStrike">
                        <a:solidFill>
                          <a:schemeClr val="accent2">
                            <a:lumMod val="50000"/>
                          </a:schemeClr>
                        </a:solidFill>
                        <a:effectLst/>
                        <a:latin typeface="Arial" panose="020B0604020202020204" pitchFamily="34" charset="0"/>
                      </a:endParaRPr>
                    </a:p>
                  </a:txBody>
                  <a:tcPr marL="5443" marR="5443" marT="5443" marB="0" anchor="ctr"/>
                </a:tc>
                <a:tc>
                  <a:txBody>
                    <a:bodyPr/>
                    <a:lstStyle/>
                    <a:p>
                      <a:pPr algn="ctr" fontAlgn="b"/>
                      <a:r>
                        <a:rPr lang="en-AU" sz="1000" b="0" i="0" u="none" strike="noStrike" dirty="0">
                          <a:solidFill>
                            <a:schemeClr val="accent2">
                              <a:lumMod val="50000"/>
                            </a:schemeClr>
                          </a:solidFill>
                          <a:effectLst/>
                          <a:latin typeface="Arial" panose="020B0604020202020204" pitchFamily="34" charset="0"/>
                        </a:rPr>
                        <a:t>Below</a:t>
                      </a:r>
                    </a:p>
                  </a:txBody>
                  <a:tcPr marL="5443" marR="5443" marT="5443" marB="0" anchor="ctr"/>
                </a:tc>
                <a:extLst>
                  <a:ext uri="{0D108BD9-81ED-4DB2-BD59-A6C34878D82A}">
                    <a16:rowId xmlns:a16="http://schemas.microsoft.com/office/drawing/2014/main" val="4255542277"/>
                  </a:ext>
                </a:extLst>
              </a:tr>
            </a:tbl>
          </a:graphicData>
        </a:graphic>
      </p:graphicFrame>
    </p:spTree>
    <p:extLst>
      <p:ext uri="{BB962C8B-B14F-4D97-AF65-F5344CB8AC3E}">
        <p14:creationId xmlns:p14="http://schemas.microsoft.com/office/powerpoint/2010/main" val="3962257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8BB3E7F-EB87-8DED-20AB-59E13FEB4984}"/>
              </a:ext>
            </a:extLst>
          </p:cNvPr>
          <p:cNvSpPr txBox="1">
            <a:spLocks/>
          </p:cNvSpPr>
          <p:nvPr/>
        </p:nvSpPr>
        <p:spPr>
          <a:xfrm>
            <a:off x="287653" y="1790700"/>
            <a:ext cx="6186837" cy="16742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7200" b="1" baseline="30000" dirty="0">
              <a:solidFill>
                <a:schemeClr val="accent6"/>
              </a:solidFill>
            </a:endParaRPr>
          </a:p>
        </p:txBody>
      </p:sp>
      <p:sp>
        <p:nvSpPr>
          <p:cNvPr id="4" name="Title 3">
            <a:extLst>
              <a:ext uri="{FF2B5EF4-FFF2-40B4-BE49-F238E27FC236}">
                <a16:creationId xmlns:a16="http://schemas.microsoft.com/office/drawing/2014/main" id="{8B3E1947-C77A-2361-ABC6-A899EA569350}"/>
              </a:ext>
            </a:extLst>
          </p:cNvPr>
          <p:cNvSpPr>
            <a:spLocks noGrp="1"/>
          </p:cNvSpPr>
          <p:nvPr>
            <p:ph type="title"/>
          </p:nvPr>
        </p:nvSpPr>
        <p:spPr>
          <a:xfrm>
            <a:off x="665018" y="329572"/>
            <a:ext cx="10688782" cy="1098239"/>
          </a:xfrm>
        </p:spPr>
        <p:txBody>
          <a:bodyPr>
            <a:noAutofit/>
          </a:bodyPr>
          <a:lstStyle/>
          <a:p>
            <a:r>
              <a:rPr lang="en-US" sz="3700" b="1" dirty="0">
                <a:solidFill>
                  <a:schemeClr val="accent2">
                    <a:lumMod val="50000"/>
                  </a:schemeClr>
                </a:solidFill>
              </a:rPr>
              <a:t>Gendered Work Segregation (Indicator 7); </a:t>
            </a:r>
            <a:br>
              <a:rPr lang="en-US" sz="3700" b="1" dirty="0">
                <a:solidFill>
                  <a:schemeClr val="accent2">
                    <a:lumMod val="50000"/>
                  </a:schemeClr>
                </a:solidFill>
              </a:rPr>
            </a:br>
            <a:r>
              <a:rPr lang="en-US" sz="3700" b="1" dirty="0">
                <a:solidFill>
                  <a:schemeClr val="accent2">
                    <a:lumMod val="50000"/>
                  </a:schemeClr>
                </a:solidFill>
              </a:rPr>
              <a:t>progress made</a:t>
            </a:r>
            <a:endParaRPr lang="en-AU" sz="3700" dirty="0">
              <a:solidFill>
                <a:schemeClr val="accent2">
                  <a:lumMod val="50000"/>
                </a:schemeClr>
              </a:solidFill>
            </a:endParaRPr>
          </a:p>
        </p:txBody>
      </p:sp>
      <p:sp>
        <p:nvSpPr>
          <p:cNvPr id="8" name="Content Placeholder 7">
            <a:extLst>
              <a:ext uri="{FF2B5EF4-FFF2-40B4-BE49-F238E27FC236}">
                <a16:creationId xmlns:a16="http://schemas.microsoft.com/office/drawing/2014/main" id="{3899D893-BC82-BA7F-5BF0-999192752539}"/>
              </a:ext>
            </a:extLst>
          </p:cNvPr>
          <p:cNvSpPr>
            <a:spLocks noGrp="1"/>
          </p:cNvSpPr>
          <p:nvPr>
            <p:ph sz="half" idx="1"/>
          </p:nvPr>
        </p:nvSpPr>
        <p:spPr>
          <a:xfrm>
            <a:off x="665018" y="1614901"/>
            <a:ext cx="11065300" cy="2040948"/>
          </a:xfrm>
        </p:spPr>
        <p:txBody>
          <a:bodyPr>
            <a:noAutofit/>
          </a:bodyPr>
          <a:lstStyle/>
          <a:p>
            <a:pPr marL="0" indent="0">
              <a:lnSpc>
                <a:spcPct val="100000"/>
              </a:lnSpc>
              <a:spcBef>
                <a:spcPts val="600"/>
              </a:spcBef>
              <a:spcAft>
                <a:spcPts val="600"/>
              </a:spcAft>
              <a:buNone/>
            </a:pPr>
            <a:r>
              <a:rPr lang="en-AU" sz="1600" b="1" dirty="0">
                <a:solidFill>
                  <a:schemeClr val="accent2">
                    <a:lumMod val="50000"/>
                  </a:schemeClr>
                </a:solidFill>
              </a:rPr>
              <a:t>Discrimination Data</a:t>
            </a:r>
            <a:endParaRPr lang="en-AU" sz="1200" b="1" dirty="0">
              <a:solidFill>
                <a:schemeClr val="accent2">
                  <a:lumMod val="50000"/>
                </a:schemeClr>
              </a:solidFill>
            </a:endParaRPr>
          </a:p>
          <a:p>
            <a:pPr marL="180975" indent="-180975">
              <a:lnSpc>
                <a:spcPct val="100000"/>
              </a:lnSpc>
              <a:spcBef>
                <a:spcPts val="200"/>
              </a:spcBef>
              <a:spcAft>
                <a:spcPts val="200"/>
              </a:spcAft>
              <a:buFont typeface="Arial" panose="020B0604020202020204" pitchFamily="34" charset="0"/>
              <a:buChar char="•"/>
            </a:pPr>
            <a:r>
              <a:rPr lang="en-AU" sz="1050" dirty="0">
                <a:solidFill>
                  <a:schemeClr val="accent2">
                    <a:lumMod val="50000"/>
                  </a:schemeClr>
                </a:solidFill>
              </a:rPr>
              <a:t>68% reported witnessing and experiencing one or more barriers to success</a:t>
            </a:r>
          </a:p>
          <a:p>
            <a:pPr marL="180975" indent="-180975">
              <a:lnSpc>
                <a:spcPct val="100000"/>
              </a:lnSpc>
              <a:spcBef>
                <a:spcPts val="200"/>
              </a:spcBef>
              <a:spcAft>
                <a:spcPts val="200"/>
              </a:spcAft>
              <a:buFont typeface="Arial" panose="020B0604020202020204" pitchFamily="34" charset="0"/>
              <a:buChar char="•"/>
            </a:pPr>
            <a:r>
              <a:rPr lang="en-AU" sz="1050" dirty="0">
                <a:solidFill>
                  <a:schemeClr val="accent2">
                    <a:lumMod val="50000"/>
                  </a:schemeClr>
                </a:solidFill>
              </a:rPr>
              <a:t>More respondents experienced discrimination (8% up from 6%) now 2ppts above the LG benchmark. </a:t>
            </a:r>
          </a:p>
          <a:p>
            <a:pPr marL="180975" indent="-180975">
              <a:lnSpc>
                <a:spcPct val="100000"/>
              </a:lnSpc>
              <a:spcBef>
                <a:spcPts val="200"/>
              </a:spcBef>
              <a:spcAft>
                <a:spcPts val="200"/>
              </a:spcAft>
              <a:buFont typeface="Arial" panose="020B0604020202020204" pitchFamily="34" charset="0"/>
              <a:buChar char="•"/>
            </a:pPr>
            <a:r>
              <a:rPr lang="en-AU" sz="1050" dirty="0">
                <a:solidFill>
                  <a:schemeClr val="accent2">
                    <a:lumMod val="50000"/>
                  </a:schemeClr>
                </a:solidFill>
              </a:rPr>
              <a:t>Rates increased across all genders; 6% men (up from 4%), 7% women (up from 6%) with greatest increase in staff who self-describe their gender up 32ppt (44% up from 12%)</a:t>
            </a:r>
          </a:p>
          <a:p>
            <a:pPr marL="180975" indent="-180975">
              <a:lnSpc>
                <a:spcPct val="100000"/>
              </a:lnSpc>
              <a:spcBef>
                <a:spcPts val="200"/>
              </a:spcBef>
              <a:spcAft>
                <a:spcPts val="200"/>
              </a:spcAft>
              <a:buFont typeface="Arial" panose="020B0604020202020204" pitchFamily="34" charset="0"/>
              <a:buChar char="•"/>
            </a:pPr>
            <a:r>
              <a:rPr lang="en-AU" sz="1050" dirty="0">
                <a:solidFill>
                  <a:schemeClr val="accent2">
                    <a:lumMod val="50000"/>
                  </a:schemeClr>
                </a:solidFill>
              </a:rPr>
              <a:t>Main forms of discrimination were denied opportunities for promotion (48%), training/PD (44%) or secondment (30%) </a:t>
            </a:r>
          </a:p>
          <a:p>
            <a:pPr marL="180975" indent="-180975">
              <a:lnSpc>
                <a:spcPct val="100000"/>
              </a:lnSpc>
              <a:spcBef>
                <a:spcPts val="200"/>
              </a:spcBef>
              <a:spcAft>
                <a:spcPts val="200"/>
              </a:spcAft>
              <a:buFont typeface="Arial" panose="020B0604020202020204" pitchFamily="34" charset="0"/>
              <a:buChar char="•"/>
            </a:pPr>
            <a:r>
              <a:rPr lang="en-AU" sz="1050" dirty="0">
                <a:solidFill>
                  <a:schemeClr val="accent2">
                    <a:lumMod val="50000"/>
                  </a:schemeClr>
                </a:solidFill>
              </a:rPr>
              <a:t>89% cited it was their immediate Manager/supervisor behaving in a discriminatory manner</a:t>
            </a:r>
          </a:p>
          <a:p>
            <a:pPr marL="180975" indent="-180975">
              <a:lnSpc>
                <a:spcPct val="100000"/>
              </a:lnSpc>
              <a:spcBef>
                <a:spcPts val="200"/>
              </a:spcBef>
              <a:spcAft>
                <a:spcPts val="200"/>
              </a:spcAft>
              <a:buFont typeface="Arial" panose="020B0604020202020204" pitchFamily="34" charset="0"/>
              <a:buChar char="•"/>
            </a:pPr>
            <a:r>
              <a:rPr lang="en-AU" sz="1050" dirty="0">
                <a:solidFill>
                  <a:schemeClr val="accent2">
                    <a:lumMod val="50000"/>
                  </a:schemeClr>
                </a:solidFill>
              </a:rPr>
              <a:t>Only 4% submitted a formal complaint and over a 1/4 of respondents did not tell anyone</a:t>
            </a:r>
          </a:p>
          <a:p>
            <a:pPr marL="180975" indent="-180975">
              <a:lnSpc>
                <a:spcPct val="100000"/>
              </a:lnSpc>
              <a:spcBef>
                <a:spcPts val="200"/>
              </a:spcBef>
              <a:spcAft>
                <a:spcPts val="200"/>
              </a:spcAft>
              <a:buFont typeface="Arial" panose="020B0604020202020204" pitchFamily="34" charset="0"/>
              <a:buChar char="•"/>
            </a:pPr>
            <a:r>
              <a:rPr lang="en-AU" sz="1050" dirty="0">
                <a:solidFill>
                  <a:schemeClr val="accent2">
                    <a:lumMod val="50000"/>
                  </a:schemeClr>
                </a:solidFill>
              </a:rPr>
              <a:t>Fear of negative consequences to career (58%) &amp; reputation (50%) and believed it wouldn’t make a difference (54%) were the main drivers for not submitting a complaint</a:t>
            </a:r>
          </a:p>
        </p:txBody>
      </p:sp>
      <p:sp>
        <p:nvSpPr>
          <p:cNvPr id="3" name="Footer Placeholder 4">
            <a:extLst>
              <a:ext uri="{FF2B5EF4-FFF2-40B4-BE49-F238E27FC236}">
                <a16:creationId xmlns:a16="http://schemas.microsoft.com/office/drawing/2014/main" id="{8D520C0D-C0EF-663C-D7DB-E488F0958C5B}"/>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kern="1200" dirty="0">
                <a:latin typeface="Arial" panose="020B0604020202020204" pitchFamily="34" charset="0"/>
                <a:ea typeface="+mn-ea"/>
                <a:cs typeface="Arial" panose="020B0604020202020204" pitchFamily="34" charset="0"/>
              </a:rPr>
              <a:t>Frankston City Council</a:t>
            </a:r>
          </a:p>
        </p:txBody>
      </p:sp>
      <p:sp>
        <p:nvSpPr>
          <p:cNvPr id="7" name="Slide Number Placeholder 6"/>
          <p:cNvSpPr>
            <a:spLocks noGrp="1"/>
          </p:cNvSpPr>
          <p:nvPr>
            <p:ph type="sldNum" sz="quarter" idx="12"/>
          </p:nvPr>
        </p:nvSpPr>
        <p:spPr/>
        <p:txBody>
          <a:bodyPr/>
          <a:lstStyle/>
          <a:p>
            <a:fld id="{E8CF61FB-2F6E-464E-B224-C5FFB0D97310}" type="slidenum">
              <a:rPr lang="en-US" smtClean="0">
                <a:solidFill>
                  <a:schemeClr val="bg1"/>
                </a:solidFill>
              </a:rPr>
              <a:t>18</a:t>
            </a:fld>
            <a:endParaRPr lang="en-US">
              <a:solidFill>
                <a:schemeClr val="bg1"/>
              </a:solidFill>
            </a:endParaRPr>
          </a:p>
        </p:txBody>
      </p:sp>
      <p:graphicFrame>
        <p:nvGraphicFramePr>
          <p:cNvPr id="2" name="Chart 1">
            <a:extLst>
              <a:ext uri="{FF2B5EF4-FFF2-40B4-BE49-F238E27FC236}">
                <a16:creationId xmlns:a16="http://schemas.microsoft.com/office/drawing/2014/main" id="{CC246798-C54D-1845-0535-0168573AAFA6}"/>
              </a:ext>
            </a:extLst>
          </p:cNvPr>
          <p:cNvGraphicFramePr/>
          <p:nvPr>
            <p:extLst>
              <p:ext uri="{D42A27DB-BD31-4B8C-83A1-F6EECF244321}">
                <p14:modId xmlns:p14="http://schemas.microsoft.com/office/powerpoint/2010/main" val="4037390438"/>
              </p:ext>
            </p:extLst>
          </p:nvPr>
        </p:nvGraphicFramePr>
        <p:xfrm>
          <a:off x="747310" y="3805506"/>
          <a:ext cx="4503886" cy="24011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EAAC3D14-1469-49B1-3B51-5021003D63CC}"/>
              </a:ext>
            </a:extLst>
          </p:cNvPr>
          <p:cNvGraphicFramePr/>
          <p:nvPr>
            <p:extLst>
              <p:ext uri="{D42A27DB-BD31-4B8C-83A1-F6EECF244321}">
                <p14:modId xmlns:p14="http://schemas.microsoft.com/office/powerpoint/2010/main" val="3261508185"/>
              </p:ext>
            </p:extLst>
          </p:nvPr>
        </p:nvGraphicFramePr>
        <p:xfrm>
          <a:off x="5561340" y="3805506"/>
          <a:ext cx="5883350" cy="24011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20315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8BB3E7F-EB87-8DED-20AB-59E13FEB4984}"/>
              </a:ext>
            </a:extLst>
          </p:cNvPr>
          <p:cNvSpPr txBox="1">
            <a:spLocks/>
          </p:cNvSpPr>
          <p:nvPr/>
        </p:nvSpPr>
        <p:spPr>
          <a:xfrm>
            <a:off x="287653" y="1790700"/>
            <a:ext cx="6186837" cy="16742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7200" b="1" baseline="30000" dirty="0">
              <a:solidFill>
                <a:schemeClr val="accent6"/>
              </a:solidFill>
            </a:endParaRPr>
          </a:p>
        </p:txBody>
      </p:sp>
      <p:sp>
        <p:nvSpPr>
          <p:cNvPr id="4" name="Title 3">
            <a:extLst>
              <a:ext uri="{FF2B5EF4-FFF2-40B4-BE49-F238E27FC236}">
                <a16:creationId xmlns:a16="http://schemas.microsoft.com/office/drawing/2014/main" id="{8B3E1947-C77A-2361-ABC6-A899EA569350}"/>
              </a:ext>
            </a:extLst>
          </p:cNvPr>
          <p:cNvSpPr>
            <a:spLocks noGrp="1"/>
          </p:cNvSpPr>
          <p:nvPr>
            <p:ph type="title"/>
          </p:nvPr>
        </p:nvSpPr>
        <p:spPr>
          <a:xfrm>
            <a:off x="677194" y="201362"/>
            <a:ext cx="10515600" cy="1325563"/>
          </a:xfrm>
        </p:spPr>
        <p:txBody>
          <a:bodyPr>
            <a:noAutofit/>
          </a:bodyPr>
          <a:lstStyle/>
          <a:p>
            <a:r>
              <a:rPr lang="en-US" sz="3700" b="1" dirty="0">
                <a:solidFill>
                  <a:schemeClr val="accent2">
                    <a:lumMod val="50000"/>
                  </a:schemeClr>
                </a:solidFill>
              </a:rPr>
              <a:t>Gendered Work Segregation (Indicator 7); </a:t>
            </a:r>
            <a:br>
              <a:rPr lang="en-US" sz="3700" b="1" dirty="0">
                <a:solidFill>
                  <a:schemeClr val="accent2">
                    <a:lumMod val="50000"/>
                  </a:schemeClr>
                </a:solidFill>
              </a:rPr>
            </a:br>
            <a:r>
              <a:rPr lang="en-US" sz="3700" b="1" dirty="0">
                <a:solidFill>
                  <a:schemeClr val="accent2">
                    <a:lumMod val="50000"/>
                  </a:schemeClr>
                </a:solidFill>
              </a:rPr>
              <a:t>progress made</a:t>
            </a:r>
            <a:endParaRPr lang="en-AU" sz="3700" dirty="0">
              <a:solidFill>
                <a:schemeClr val="accent2">
                  <a:lumMod val="50000"/>
                </a:schemeClr>
              </a:solidFill>
            </a:endParaRPr>
          </a:p>
        </p:txBody>
      </p:sp>
      <p:sp>
        <p:nvSpPr>
          <p:cNvPr id="8" name="Content Placeholder 7">
            <a:extLst>
              <a:ext uri="{FF2B5EF4-FFF2-40B4-BE49-F238E27FC236}">
                <a16:creationId xmlns:a16="http://schemas.microsoft.com/office/drawing/2014/main" id="{3899D893-BC82-BA7F-5BF0-999192752539}"/>
              </a:ext>
            </a:extLst>
          </p:cNvPr>
          <p:cNvSpPr>
            <a:spLocks noGrp="1"/>
          </p:cNvSpPr>
          <p:nvPr>
            <p:ph sz="half" idx="1"/>
          </p:nvPr>
        </p:nvSpPr>
        <p:spPr>
          <a:xfrm>
            <a:off x="838200" y="1606345"/>
            <a:ext cx="10676606" cy="2120997"/>
          </a:xfrm>
        </p:spPr>
        <p:txBody>
          <a:bodyPr>
            <a:noAutofit/>
          </a:bodyPr>
          <a:lstStyle/>
          <a:p>
            <a:pPr marL="0" indent="0">
              <a:lnSpc>
                <a:spcPct val="100000"/>
              </a:lnSpc>
              <a:spcBef>
                <a:spcPts val="600"/>
              </a:spcBef>
              <a:spcAft>
                <a:spcPts val="600"/>
              </a:spcAft>
              <a:buNone/>
            </a:pPr>
            <a:r>
              <a:rPr lang="en-AU" sz="1600" b="1" dirty="0">
                <a:solidFill>
                  <a:schemeClr val="accent2">
                    <a:lumMod val="50000"/>
                  </a:schemeClr>
                </a:solidFill>
              </a:rPr>
              <a:t>Bullying Data</a:t>
            </a:r>
          </a:p>
          <a:p>
            <a:pPr marL="180975" indent="-180975">
              <a:lnSpc>
                <a:spcPct val="100000"/>
              </a:lnSpc>
              <a:spcBef>
                <a:spcPts val="0"/>
              </a:spcBef>
              <a:buFont typeface="Arial" panose="020B0604020202020204" pitchFamily="34" charset="0"/>
              <a:buChar char="•"/>
            </a:pPr>
            <a:r>
              <a:rPr lang="en-AU" sz="1050" dirty="0">
                <a:solidFill>
                  <a:schemeClr val="accent2">
                    <a:lumMod val="50000"/>
                  </a:schemeClr>
                </a:solidFill>
              </a:rPr>
              <a:t>Less respondents experienced bullying in the past 12-months, 17% in 2023 down from 23%, but 3ppt above the LG benchmark. </a:t>
            </a:r>
          </a:p>
          <a:p>
            <a:pPr marL="180975" indent="-180975">
              <a:lnSpc>
                <a:spcPct val="100000"/>
              </a:lnSpc>
              <a:spcBef>
                <a:spcPts val="0"/>
              </a:spcBef>
              <a:buFont typeface="Arial" panose="020B0604020202020204" pitchFamily="34" charset="0"/>
              <a:buChar char="•"/>
            </a:pPr>
            <a:r>
              <a:rPr lang="en-AU" sz="1050" dirty="0">
                <a:solidFill>
                  <a:schemeClr val="accent2">
                    <a:lumMod val="50000"/>
                  </a:schemeClr>
                </a:solidFill>
              </a:rPr>
              <a:t>Of those who reported experiencing bullying; decrease in men (8% v 18%) and women (16% v 20%) but worsening for staff who self-describe their gender (69% v 54%). </a:t>
            </a:r>
          </a:p>
          <a:p>
            <a:pPr marL="180975" indent="-180975">
              <a:lnSpc>
                <a:spcPct val="100000"/>
              </a:lnSpc>
              <a:spcBef>
                <a:spcPts val="0"/>
              </a:spcBef>
              <a:buFont typeface="Arial" panose="020B0604020202020204" pitchFamily="34" charset="0"/>
              <a:buChar char="•"/>
            </a:pPr>
            <a:r>
              <a:rPr lang="en-AU" sz="1050" dirty="0">
                <a:solidFill>
                  <a:schemeClr val="accent2">
                    <a:lumMod val="50000"/>
                  </a:schemeClr>
                </a:solidFill>
              </a:rPr>
              <a:t>Main forms; incivility (75%, up 8ppt from 2021) and exclusion or isolation (55%, up 1ppt from 2021). </a:t>
            </a:r>
          </a:p>
          <a:p>
            <a:pPr marL="180975" indent="-180975">
              <a:lnSpc>
                <a:spcPct val="100000"/>
              </a:lnSpc>
              <a:spcBef>
                <a:spcPts val="0"/>
              </a:spcBef>
              <a:buFont typeface="Arial" panose="020B0604020202020204" pitchFamily="34" charset="0"/>
              <a:buChar char="•"/>
            </a:pPr>
            <a:r>
              <a:rPr lang="en-AU" sz="1050" dirty="0">
                <a:solidFill>
                  <a:schemeClr val="accent2">
                    <a:lumMod val="50000"/>
                  </a:schemeClr>
                </a:solidFill>
              </a:rPr>
              <a:t>Majority of respondents indicated bullying was perpetrated by an immediate manager/supervisor (73%) followed by a colleague (33%).</a:t>
            </a:r>
          </a:p>
          <a:p>
            <a:pPr marL="180975" indent="-180975">
              <a:lnSpc>
                <a:spcPct val="100000"/>
              </a:lnSpc>
              <a:spcBef>
                <a:spcPts val="0"/>
              </a:spcBef>
              <a:buFont typeface="Arial" panose="020B0604020202020204" pitchFamily="34" charset="0"/>
              <a:buChar char="•"/>
            </a:pPr>
            <a:r>
              <a:rPr lang="en-AU" sz="1050" dirty="0">
                <a:solidFill>
                  <a:schemeClr val="accent2">
                    <a:lumMod val="50000"/>
                  </a:schemeClr>
                </a:solidFill>
              </a:rPr>
              <a:t>68% of women respondents reported bullying was perpetrated by an immediate manager/supervisor. </a:t>
            </a:r>
          </a:p>
          <a:p>
            <a:pPr marL="180975" indent="-180975">
              <a:lnSpc>
                <a:spcPct val="100000"/>
              </a:lnSpc>
              <a:spcBef>
                <a:spcPts val="0"/>
              </a:spcBef>
              <a:buFont typeface="Arial" panose="020B0604020202020204" pitchFamily="34" charset="0"/>
              <a:buChar char="•"/>
            </a:pPr>
            <a:r>
              <a:rPr lang="en-AU" sz="1050" dirty="0">
                <a:solidFill>
                  <a:schemeClr val="accent2">
                    <a:lumMod val="50000"/>
                  </a:schemeClr>
                </a:solidFill>
              </a:rPr>
              <a:t>55% of respondents who self-describe their gender reported bullying was perpetrated by a colleague. </a:t>
            </a:r>
          </a:p>
          <a:p>
            <a:pPr marL="180975" indent="-180975">
              <a:lnSpc>
                <a:spcPct val="100000"/>
              </a:lnSpc>
              <a:spcBef>
                <a:spcPts val="0"/>
              </a:spcBef>
              <a:buFont typeface="Arial" panose="020B0604020202020204" pitchFamily="34" charset="0"/>
              <a:buChar char="•"/>
            </a:pPr>
            <a:r>
              <a:rPr lang="en-AU" sz="1050" dirty="0">
                <a:solidFill>
                  <a:schemeClr val="accent2">
                    <a:lumMod val="50000"/>
                  </a:schemeClr>
                </a:solidFill>
              </a:rPr>
              <a:t>More people are telling someone about experiencing bullying (11% to 14%; 2021) but of those not telling anyone, 18% self-describe their gender. </a:t>
            </a:r>
          </a:p>
          <a:p>
            <a:pPr marL="180975" indent="-180975">
              <a:lnSpc>
                <a:spcPct val="100000"/>
              </a:lnSpc>
              <a:spcBef>
                <a:spcPts val="0"/>
              </a:spcBef>
              <a:buFont typeface="Arial" panose="020B0604020202020204" pitchFamily="34" charset="0"/>
              <a:buChar char="•"/>
            </a:pPr>
            <a:r>
              <a:rPr lang="en-AU" sz="1050" dirty="0">
                <a:solidFill>
                  <a:schemeClr val="accent2">
                    <a:lumMod val="50000"/>
                  </a:schemeClr>
                </a:solidFill>
              </a:rPr>
              <a:t>58% reported they told a manager and 27% told a colleague</a:t>
            </a:r>
          </a:p>
          <a:p>
            <a:pPr marL="180975" indent="-180975">
              <a:lnSpc>
                <a:spcPct val="100000"/>
              </a:lnSpc>
              <a:spcBef>
                <a:spcPts val="0"/>
              </a:spcBef>
              <a:buFont typeface="Arial" panose="020B0604020202020204" pitchFamily="34" charset="0"/>
              <a:buChar char="•"/>
            </a:pPr>
            <a:r>
              <a:rPr lang="en-AU" sz="1050" dirty="0">
                <a:solidFill>
                  <a:schemeClr val="accent2">
                    <a:lumMod val="50000"/>
                  </a:schemeClr>
                </a:solidFill>
              </a:rPr>
              <a:t>10% of respondents were advised not to make a complaint.</a:t>
            </a:r>
          </a:p>
          <a:p>
            <a:pPr marL="180975" indent="-180975">
              <a:lnSpc>
                <a:spcPct val="100000"/>
              </a:lnSpc>
              <a:spcBef>
                <a:spcPts val="0"/>
              </a:spcBef>
              <a:buFont typeface="Arial" panose="020B0604020202020204" pitchFamily="34" charset="0"/>
              <a:buChar char="•"/>
            </a:pPr>
            <a:r>
              <a:rPr lang="en-AU" sz="1050" dirty="0">
                <a:solidFill>
                  <a:schemeClr val="accent2">
                    <a:lumMod val="50000"/>
                  </a:schemeClr>
                </a:solidFill>
              </a:rPr>
              <a:t>Fear of negative consequences to reputation (56%) and career (44%) were the main drivers for not reporting the conduct.</a:t>
            </a:r>
            <a:endParaRPr lang="en-AU" sz="1100" dirty="0">
              <a:solidFill>
                <a:schemeClr val="accent2">
                  <a:lumMod val="50000"/>
                </a:schemeClr>
              </a:solidFill>
            </a:endParaRPr>
          </a:p>
        </p:txBody>
      </p:sp>
      <p:sp>
        <p:nvSpPr>
          <p:cNvPr id="3" name="Footer Placeholder 4">
            <a:extLst>
              <a:ext uri="{FF2B5EF4-FFF2-40B4-BE49-F238E27FC236}">
                <a16:creationId xmlns:a16="http://schemas.microsoft.com/office/drawing/2014/main" id="{8D520C0D-C0EF-663C-D7DB-E488F0958C5B}"/>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kern="1200" dirty="0">
                <a:latin typeface="Arial" panose="020B0604020202020204" pitchFamily="34" charset="0"/>
                <a:ea typeface="+mn-ea"/>
                <a:cs typeface="Arial" panose="020B0604020202020204" pitchFamily="34" charset="0"/>
              </a:rPr>
              <a:t>Frankston City Council</a:t>
            </a:r>
          </a:p>
        </p:txBody>
      </p:sp>
      <p:sp>
        <p:nvSpPr>
          <p:cNvPr id="7" name="Slide Number Placeholder 6"/>
          <p:cNvSpPr>
            <a:spLocks noGrp="1"/>
          </p:cNvSpPr>
          <p:nvPr>
            <p:ph type="sldNum" sz="quarter" idx="12"/>
          </p:nvPr>
        </p:nvSpPr>
        <p:spPr/>
        <p:txBody>
          <a:bodyPr/>
          <a:lstStyle/>
          <a:p>
            <a:fld id="{E8CF61FB-2F6E-464E-B224-C5FFB0D97310}" type="slidenum">
              <a:rPr lang="en-US" smtClean="0">
                <a:solidFill>
                  <a:schemeClr val="bg1"/>
                </a:solidFill>
              </a:rPr>
              <a:t>19</a:t>
            </a:fld>
            <a:endParaRPr lang="en-US">
              <a:solidFill>
                <a:schemeClr val="bg1"/>
              </a:solidFill>
            </a:endParaRPr>
          </a:p>
        </p:txBody>
      </p:sp>
      <p:graphicFrame>
        <p:nvGraphicFramePr>
          <p:cNvPr id="2" name="Chart 1">
            <a:extLst>
              <a:ext uri="{FF2B5EF4-FFF2-40B4-BE49-F238E27FC236}">
                <a16:creationId xmlns:a16="http://schemas.microsoft.com/office/drawing/2014/main" id="{F602460E-6100-8CF0-8303-20E9496D3494}"/>
              </a:ext>
            </a:extLst>
          </p:cNvPr>
          <p:cNvGraphicFramePr/>
          <p:nvPr>
            <p:extLst>
              <p:ext uri="{D42A27DB-BD31-4B8C-83A1-F6EECF244321}">
                <p14:modId xmlns:p14="http://schemas.microsoft.com/office/powerpoint/2010/main" val="1759406859"/>
              </p:ext>
            </p:extLst>
          </p:nvPr>
        </p:nvGraphicFramePr>
        <p:xfrm>
          <a:off x="838200" y="3820327"/>
          <a:ext cx="4503886" cy="24011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70798209-039F-9581-B151-F440EFBEBDB9}"/>
              </a:ext>
            </a:extLst>
          </p:cNvPr>
          <p:cNvGraphicFramePr/>
          <p:nvPr>
            <p:extLst>
              <p:ext uri="{D42A27DB-BD31-4B8C-83A1-F6EECF244321}">
                <p14:modId xmlns:p14="http://schemas.microsoft.com/office/powerpoint/2010/main" val="1207201323"/>
              </p:ext>
            </p:extLst>
          </p:nvPr>
        </p:nvGraphicFramePr>
        <p:xfrm>
          <a:off x="5539150" y="3820326"/>
          <a:ext cx="5883350" cy="24011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61549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07B7A6-BD44-A8D0-98EC-9C881EC0ABA3}"/>
              </a:ext>
            </a:extLst>
          </p:cNvPr>
          <p:cNvSpPr>
            <a:spLocks noGrp="1"/>
          </p:cNvSpPr>
          <p:nvPr>
            <p:ph type="title"/>
          </p:nvPr>
        </p:nvSpPr>
        <p:spPr>
          <a:xfrm>
            <a:off x="5862384" y="136525"/>
            <a:ext cx="5007321" cy="1024863"/>
          </a:xfrm>
        </p:spPr>
        <p:txBody>
          <a:bodyPr>
            <a:normAutofit fontScale="90000"/>
          </a:bodyPr>
          <a:lstStyle/>
          <a:p>
            <a:br>
              <a:rPr lang="en-US" b="1" dirty="0">
                <a:solidFill>
                  <a:schemeClr val="accent2">
                    <a:lumMod val="50000"/>
                  </a:schemeClr>
                </a:solidFill>
                <a:latin typeface="Arial" panose="020B0604020202020204" pitchFamily="34" charset="0"/>
                <a:cs typeface="Arial" panose="020B0604020202020204" pitchFamily="34" charset="0"/>
              </a:rPr>
            </a:br>
            <a:r>
              <a:rPr lang="en-US" sz="5600" b="1" dirty="0">
                <a:solidFill>
                  <a:schemeClr val="accent2">
                    <a:lumMod val="50000"/>
                  </a:schemeClr>
                </a:solidFill>
                <a:latin typeface="Arial" panose="020B0604020202020204" pitchFamily="34" charset="0"/>
                <a:cs typeface="Arial" panose="020B0604020202020204" pitchFamily="34" charset="0"/>
              </a:rPr>
              <a:t>Introduction</a:t>
            </a:r>
            <a:endParaRPr lang="en-AU" sz="5600" dirty="0">
              <a:solidFill>
                <a:schemeClr val="accent2">
                  <a:lumMod val="50000"/>
                </a:schemeClr>
              </a:solidFill>
            </a:endParaRPr>
          </a:p>
        </p:txBody>
      </p:sp>
      <p:sp>
        <p:nvSpPr>
          <p:cNvPr id="5" name="Content Placeholder 4">
            <a:extLst>
              <a:ext uri="{FF2B5EF4-FFF2-40B4-BE49-F238E27FC236}">
                <a16:creationId xmlns:a16="http://schemas.microsoft.com/office/drawing/2014/main" id="{CC1AB3DC-7E41-FC4B-6ADC-1CA250C43303}"/>
              </a:ext>
            </a:extLst>
          </p:cNvPr>
          <p:cNvSpPr>
            <a:spLocks noGrp="1"/>
          </p:cNvSpPr>
          <p:nvPr>
            <p:ph sz="half" idx="1"/>
          </p:nvPr>
        </p:nvSpPr>
        <p:spPr>
          <a:xfrm>
            <a:off x="5537392" y="1386555"/>
            <a:ext cx="6056768" cy="4937348"/>
          </a:xfrm>
        </p:spPr>
        <p:txBody>
          <a:bodyPr>
            <a:normAutofit fontScale="92500" lnSpcReduction="10000"/>
          </a:bodyPr>
          <a:lstStyle/>
          <a:p>
            <a:r>
              <a:rPr lang="en-AU" sz="1800" dirty="0">
                <a:solidFill>
                  <a:schemeClr val="accent2">
                    <a:lumMod val="75000"/>
                  </a:schemeClr>
                </a:solidFill>
              </a:rPr>
              <a:t>The Commission for Gender Equality in the Public Sector (CGEPS) oversees compliance of the Victorian Government’s Gender Equality Act 2020 </a:t>
            </a:r>
          </a:p>
          <a:p>
            <a:pPr marL="457200" lvl="1" indent="0">
              <a:buNone/>
            </a:pPr>
            <a:r>
              <a:rPr lang="en-AU" sz="900" dirty="0">
                <a:solidFill>
                  <a:schemeClr val="accent2">
                    <a:lumMod val="75000"/>
                  </a:schemeClr>
                </a:solidFill>
              </a:rPr>
              <a:t>(</a:t>
            </a:r>
            <a:r>
              <a:rPr lang="en-AU" sz="900" dirty="0">
                <a:solidFill>
                  <a:schemeClr val="accent2">
                    <a:lumMod val="75000"/>
                  </a:schemeClr>
                </a:solidFill>
                <a:hlinkClick r:id="rId3">
                  <a:extLst>
                    <a:ext uri="{A12FA001-AC4F-418D-AE19-62706E023703}">
                      <ahyp:hlinkClr xmlns:ahyp="http://schemas.microsoft.com/office/drawing/2018/hyperlinkcolor" val="tx"/>
                    </a:ext>
                  </a:extLst>
                </a:hlinkClick>
              </a:rPr>
              <a:t>About the Gender Equality Act 2020 | genderequalitycommission.vic.gov.au</a:t>
            </a:r>
            <a:r>
              <a:rPr lang="en-AU" sz="900" dirty="0">
                <a:solidFill>
                  <a:schemeClr val="accent2">
                    <a:lumMod val="75000"/>
                  </a:schemeClr>
                </a:solidFill>
              </a:rPr>
              <a:t>)</a:t>
            </a:r>
            <a:endParaRPr lang="en-AU" sz="1400" dirty="0">
              <a:solidFill>
                <a:schemeClr val="accent2">
                  <a:lumMod val="75000"/>
                </a:schemeClr>
              </a:solidFill>
              <a:effectLst/>
            </a:endParaRPr>
          </a:p>
          <a:p>
            <a:r>
              <a:rPr lang="en-AU" sz="1800" dirty="0">
                <a:solidFill>
                  <a:schemeClr val="accent2">
                    <a:lumMod val="75000"/>
                  </a:schemeClr>
                </a:solidFill>
                <a:effectLst/>
              </a:rPr>
              <a:t>Frankston City </a:t>
            </a:r>
            <a:r>
              <a:rPr lang="en-AU" sz="1800">
                <a:solidFill>
                  <a:schemeClr val="accent2">
                    <a:lumMod val="75000"/>
                  </a:schemeClr>
                </a:solidFill>
                <a:effectLst/>
              </a:rPr>
              <a:t>Council has performed </a:t>
            </a:r>
            <a:r>
              <a:rPr lang="en-AU" sz="1800" dirty="0">
                <a:solidFill>
                  <a:schemeClr val="accent2">
                    <a:lumMod val="75000"/>
                  </a:schemeClr>
                </a:solidFill>
                <a:effectLst/>
              </a:rPr>
              <a:t>workplace gender audits every two years (2021, 2023) as per its legislative obligation. </a:t>
            </a:r>
          </a:p>
          <a:p>
            <a:r>
              <a:rPr lang="en-AU" sz="1800" dirty="0">
                <a:solidFill>
                  <a:schemeClr val="accent2">
                    <a:lumMod val="75000"/>
                  </a:schemeClr>
                </a:solidFill>
              </a:rPr>
              <a:t>Frankston City Council met compliance for its 2021-2023 workplace gender audit and progress report, demonstrating that it is progressing gender equality, in our workplace and in the community through our policies, programs and services.</a:t>
            </a:r>
          </a:p>
          <a:p>
            <a:r>
              <a:rPr lang="en-AU" sz="1800" dirty="0">
                <a:solidFill>
                  <a:schemeClr val="accent2">
                    <a:lumMod val="75000"/>
                  </a:schemeClr>
                </a:solidFill>
                <a:effectLst/>
              </a:rPr>
              <a:t>The workforce gender audit examines our workforce structure and culture against 7 gender equality indicators.</a:t>
            </a:r>
          </a:p>
          <a:p>
            <a:r>
              <a:rPr lang="en-AU" sz="1800" dirty="0">
                <a:solidFill>
                  <a:schemeClr val="accent2">
                    <a:lumMod val="75000"/>
                  </a:schemeClr>
                </a:solidFill>
                <a:effectLst/>
              </a:rPr>
              <a:t>Analysis on workforce and governance gender composition, pay, sexual harassment, promotions, recruitment, leave and flexible work use, leadership and gendered work segregation. </a:t>
            </a:r>
          </a:p>
          <a:p>
            <a:r>
              <a:rPr lang="en-AU" sz="1800" dirty="0">
                <a:solidFill>
                  <a:schemeClr val="accent2">
                    <a:lumMod val="75000"/>
                  </a:schemeClr>
                </a:solidFill>
                <a:effectLst/>
              </a:rPr>
              <a:t>It aims to uncover and correct any inequality via a Gender Equality Action Plan (GEAP). </a:t>
            </a:r>
          </a:p>
          <a:p>
            <a:endParaRPr lang="en-AU" sz="1800" dirty="0">
              <a:solidFill>
                <a:schemeClr val="accent2">
                  <a:lumMod val="75000"/>
                </a:schemeClr>
              </a:solidFill>
            </a:endParaRPr>
          </a:p>
        </p:txBody>
      </p:sp>
      <p:sp>
        <p:nvSpPr>
          <p:cNvPr id="8" name="Slide Number Placeholder 7"/>
          <p:cNvSpPr>
            <a:spLocks noGrp="1"/>
          </p:cNvSpPr>
          <p:nvPr>
            <p:ph type="sldNum" sz="quarter" idx="12"/>
          </p:nvPr>
        </p:nvSpPr>
        <p:spPr/>
        <p:txBody>
          <a:bodyPr/>
          <a:lstStyle/>
          <a:p>
            <a:fld id="{E8CF61FB-2F6E-464E-B224-C5FFB0D97310}" type="slidenum">
              <a:rPr lang="en-US" smtClean="0">
                <a:solidFill>
                  <a:schemeClr val="bg1"/>
                </a:solidFill>
              </a:rPr>
              <a:t>2</a:t>
            </a:fld>
            <a:endParaRPr lang="en-US" dirty="0">
              <a:solidFill>
                <a:schemeClr val="bg1"/>
              </a:solidFill>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 y="0"/>
            <a:ext cx="5187636" cy="6858000"/>
          </a:xfrm>
          <a:prstGeom prst="rect">
            <a:avLst/>
          </a:prstGeom>
        </p:spPr>
      </p:pic>
    </p:spTree>
    <p:extLst>
      <p:ext uri="{BB962C8B-B14F-4D97-AF65-F5344CB8AC3E}">
        <p14:creationId xmlns:p14="http://schemas.microsoft.com/office/powerpoint/2010/main" val="2030585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8BB3E7F-EB87-8DED-20AB-59E13FEB4984}"/>
              </a:ext>
            </a:extLst>
          </p:cNvPr>
          <p:cNvSpPr txBox="1">
            <a:spLocks/>
          </p:cNvSpPr>
          <p:nvPr/>
        </p:nvSpPr>
        <p:spPr>
          <a:xfrm>
            <a:off x="447818" y="2095449"/>
            <a:ext cx="6186837" cy="16742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7200" b="1" baseline="30000" dirty="0">
              <a:solidFill>
                <a:schemeClr val="accent6"/>
              </a:solidFill>
            </a:endParaRPr>
          </a:p>
        </p:txBody>
      </p:sp>
      <p:sp>
        <p:nvSpPr>
          <p:cNvPr id="6" name="Subtitle 2">
            <a:extLst>
              <a:ext uri="{FF2B5EF4-FFF2-40B4-BE49-F238E27FC236}">
                <a16:creationId xmlns:a16="http://schemas.microsoft.com/office/drawing/2014/main" id="{4D4EFC04-2A57-04D2-BC75-71EAF735C24D}"/>
              </a:ext>
            </a:extLst>
          </p:cNvPr>
          <p:cNvSpPr txBox="1">
            <a:spLocks/>
          </p:cNvSpPr>
          <p:nvPr/>
        </p:nvSpPr>
        <p:spPr>
          <a:xfrm>
            <a:off x="565655" y="4332849"/>
            <a:ext cx="5951164" cy="1772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accent6"/>
              </a:solidFill>
            </a:endParaRPr>
          </a:p>
        </p:txBody>
      </p:sp>
      <p:sp>
        <p:nvSpPr>
          <p:cNvPr id="3" name="Title 2">
            <a:extLst>
              <a:ext uri="{FF2B5EF4-FFF2-40B4-BE49-F238E27FC236}">
                <a16:creationId xmlns:a16="http://schemas.microsoft.com/office/drawing/2014/main" id="{E433E70E-D734-10E2-A6C8-5A841607C6D8}"/>
              </a:ext>
            </a:extLst>
          </p:cNvPr>
          <p:cNvSpPr>
            <a:spLocks noGrp="1"/>
          </p:cNvSpPr>
          <p:nvPr>
            <p:ph type="title"/>
          </p:nvPr>
        </p:nvSpPr>
        <p:spPr>
          <a:xfrm>
            <a:off x="577633" y="1146174"/>
            <a:ext cx="10515600" cy="1325563"/>
          </a:xfrm>
        </p:spPr>
        <p:txBody>
          <a:bodyPr>
            <a:normAutofit/>
          </a:bodyPr>
          <a:lstStyle/>
          <a:p>
            <a:r>
              <a:rPr lang="en-US" sz="5400" b="1" dirty="0">
                <a:solidFill>
                  <a:schemeClr val="bg1"/>
                </a:solidFill>
              </a:rPr>
              <a:t>Next Steps</a:t>
            </a:r>
            <a:endParaRPr lang="en-AU" sz="5400" dirty="0">
              <a:solidFill>
                <a:schemeClr val="bg1"/>
              </a:solidFill>
            </a:endParaRPr>
          </a:p>
        </p:txBody>
      </p:sp>
      <p:sp>
        <p:nvSpPr>
          <p:cNvPr id="4" name="Content Placeholder 3">
            <a:extLst>
              <a:ext uri="{FF2B5EF4-FFF2-40B4-BE49-F238E27FC236}">
                <a16:creationId xmlns:a16="http://schemas.microsoft.com/office/drawing/2014/main" id="{02FFC790-3E71-2CEF-7A70-7F3CD157F6DB}"/>
              </a:ext>
            </a:extLst>
          </p:cNvPr>
          <p:cNvSpPr>
            <a:spLocks noGrp="1"/>
          </p:cNvSpPr>
          <p:nvPr>
            <p:ph idx="1"/>
          </p:nvPr>
        </p:nvSpPr>
        <p:spPr>
          <a:xfrm>
            <a:off x="447818" y="2401384"/>
            <a:ext cx="7076912" cy="3239506"/>
          </a:xfrm>
        </p:spPr>
        <p:txBody>
          <a:bodyPr>
            <a:normAutofit/>
          </a:bodyPr>
          <a:lstStyle/>
          <a:p>
            <a:pPr marL="361950" indent="-271463">
              <a:lnSpc>
                <a:spcPct val="150000"/>
              </a:lnSpc>
              <a:buFont typeface="Arial" panose="020B0604020202020204" pitchFamily="34" charset="0"/>
              <a:buChar char="•"/>
            </a:pPr>
            <a:r>
              <a:rPr lang="en-AU" sz="1800" dirty="0">
                <a:solidFill>
                  <a:schemeClr val="bg1"/>
                </a:solidFill>
              </a:rPr>
              <a:t>Council continues to progress gender equality and achievement of its first Gender Equality Action Plan</a:t>
            </a:r>
          </a:p>
          <a:p>
            <a:pPr marL="361950" indent="-271463">
              <a:lnSpc>
                <a:spcPct val="150000"/>
              </a:lnSpc>
              <a:buFont typeface="Arial" panose="020B0604020202020204" pitchFamily="34" charset="0"/>
              <a:buChar char="•"/>
            </a:pPr>
            <a:r>
              <a:rPr lang="en-AU" sz="1800" dirty="0">
                <a:solidFill>
                  <a:schemeClr val="bg1"/>
                </a:solidFill>
              </a:rPr>
              <a:t>Council is committed to completing more Gender Impact Assessments with a focus on building greater capability across the organisation</a:t>
            </a:r>
          </a:p>
          <a:p>
            <a:pPr marL="361950" indent="-271463">
              <a:lnSpc>
                <a:spcPct val="150000"/>
              </a:lnSpc>
              <a:buFont typeface="Arial" panose="020B0604020202020204" pitchFamily="34" charset="0"/>
              <a:buChar char="•"/>
            </a:pPr>
            <a:r>
              <a:rPr lang="en-AU" sz="1800" dirty="0">
                <a:solidFill>
                  <a:schemeClr val="bg1"/>
                </a:solidFill>
              </a:rPr>
              <a:t>The next workplace gender audit will cover the period of 2023-25 and it will continue to track Council’s progress</a:t>
            </a:r>
          </a:p>
        </p:txBody>
      </p:sp>
      <p:sp>
        <p:nvSpPr>
          <p:cNvPr id="7" name="Slide Number Placeholder 6"/>
          <p:cNvSpPr>
            <a:spLocks noGrp="1"/>
          </p:cNvSpPr>
          <p:nvPr>
            <p:ph type="sldNum" sz="quarter" idx="12"/>
          </p:nvPr>
        </p:nvSpPr>
        <p:spPr/>
        <p:txBody>
          <a:bodyPr/>
          <a:lstStyle/>
          <a:p>
            <a:fld id="{E8CF61FB-2F6E-464E-B224-C5FFB0D97310}" type="slidenum">
              <a:rPr lang="en-US" smtClean="0">
                <a:solidFill>
                  <a:schemeClr val="bg1"/>
                </a:solidFill>
              </a:rPr>
              <a:t>20</a:t>
            </a:fld>
            <a:endParaRPr lang="en-US">
              <a:solidFill>
                <a:schemeClr val="bg1"/>
              </a:solidFill>
            </a:endParaRPr>
          </a:p>
        </p:txBody>
      </p:sp>
      <p:sp>
        <p:nvSpPr>
          <p:cNvPr id="2" name="Title 1">
            <a:extLst>
              <a:ext uri="{FF2B5EF4-FFF2-40B4-BE49-F238E27FC236}">
                <a16:creationId xmlns:a16="http://schemas.microsoft.com/office/drawing/2014/main" id="{D69EE876-8FC3-23A1-0871-079AE66F2223}"/>
              </a:ext>
            </a:extLst>
          </p:cNvPr>
          <p:cNvSpPr txBox="1">
            <a:spLocks/>
          </p:cNvSpPr>
          <p:nvPr/>
        </p:nvSpPr>
        <p:spPr>
          <a:xfrm>
            <a:off x="527203" y="4203700"/>
            <a:ext cx="8366472" cy="23352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571500" indent="-571500">
              <a:lnSpc>
                <a:spcPct val="150000"/>
              </a:lnSpc>
              <a:buFont typeface="Arial" panose="020B0604020202020204" pitchFamily="34" charset="0"/>
              <a:buChar char="•"/>
            </a:pPr>
            <a:endParaRPr lang="en-AU" sz="2000" baseline="30000" dirty="0">
              <a:solidFill>
                <a:schemeClr val="accent6"/>
              </a:solidFill>
            </a:endParaRPr>
          </a:p>
          <a:p>
            <a:pPr marL="571500" indent="-571500">
              <a:lnSpc>
                <a:spcPct val="150000"/>
              </a:lnSpc>
              <a:buFont typeface="Arial" panose="020B0604020202020204" pitchFamily="34" charset="0"/>
              <a:buChar char="•"/>
            </a:pPr>
            <a:endParaRPr lang="en-AU" sz="2000" baseline="30000" dirty="0">
              <a:solidFill>
                <a:schemeClr val="accent6"/>
              </a:solidFill>
            </a:endParaRPr>
          </a:p>
          <a:p>
            <a:pPr marL="571500" indent="-571500">
              <a:lnSpc>
                <a:spcPct val="150000"/>
              </a:lnSpc>
              <a:buFont typeface="Arial" panose="020B0604020202020204" pitchFamily="34" charset="0"/>
              <a:buChar char="•"/>
            </a:pPr>
            <a:endParaRPr lang="en-US" sz="4000" baseline="30000" dirty="0">
              <a:solidFill>
                <a:schemeClr val="accent6"/>
              </a:solidFill>
            </a:endParaRPr>
          </a:p>
        </p:txBody>
      </p:sp>
    </p:spTree>
    <p:extLst>
      <p:ext uri="{BB962C8B-B14F-4D97-AF65-F5344CB8AC3E}">
        <p14:creationId xmlns:p14="http://schemas.microsoft.com/office/powerpoint/2010/main" val="913198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60000"/>
            <a:lum/>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A79C99B3-5C96-A7C9-5F9E-4B6A80A3F6B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5B71831-821B-B815-B0E1-AC2D725A35A3}"/>
              </a:ext>
            </a:extLst>
          </p:cNvPr>
          <p:cNvSpPr>
            <a:spLocks noGrp="1"/>
          </p:cNvSpPr>
          <p:nvPr>
            <p:ph type="title"/>
          </p:nvPr>
        </p:nvSpPr>
        <p:spPr>
          <a:xfrm>
            <a:off x="2105891" y="365125"/>
            <a:ext cx="4894152" cy="1325563"/>
          </a:xfrm>
        </p:spPr>
        <p:txBody>
          <a:bodyPr>
            <a:normAutofit/>
          </a:bodyPr>
          <a:lstStyle/>
          <a:p>
            <a:r>
              <a:rPr lang="en-AU" sz="5400" b="1" dirty="0">
                <a:solidFill>
                  <a:schemeClr val="accent2">
                    <a:lumMod val="50000"/>
                  </a:schemeClr>
                </a:solidFill>
              </a:rPr>
              <a:t>Summary</a:t>
            </a:r>
          </a:p>
        </p:txBody>
      </p:sp>
      <p:sp>
        <p:nvSpPr>
          <p:cNvPr id="4" name="Subtitle 2">
            <a:extLst>
              <a:ext uri="{FF2B5EF4-FFF2-40B4-BE49-F238E27FC236}">
                <a16:creationId xmlns:a16="http://schemas.microsoft.com/office/drawing/2014/main" id="{7A162D81-2407-B955-E0AD-3A8874F720C5}"/>
              </a:ext>
            </a:extLst>
          </p:cNvPr>
          <p:cNvSpPr>
            <a:spLocks noGrp="1"/>
          </p:cNvSpPr>
          <p:nvPr>
            <p:ph sz="half" idx="1"/>
          </p:nvPr>
        </p:nvSpPr>
        <p:spPr>
          <a:xfrm>
            <a:off x="412290" y="1667669"/>
            <a:ext cx="6895304" cy="4667250"/>
          </a:xfrm>
        </p:spPr>
        <p:txBody>
          <a:bodyPr>
            <a:normAutofit/>
          </a:bodyPr>
          <a:lstStyle/>
          <a:p>
            <a:pPr marL="0" indent="0">
              <a:spcBef>
                <a:spcPts val="600"/>
              </a:spcBef>
              <a:buNone/>
            </a:pPr>
            <a:r>
              <a:rPr lang="en-AU" sz="1800" dirty="0">
                <a:solidFill>
                  <a:schemeClr val="accent2">
                    <a:lumMod val="75000"/>
                  </a:schemeClr>
                </a:solidFill>
              </a:rPr>
              <a:t>The audit and progress report covers the period of July 1, 2021, to June 30, 2023.</a:t>
            </a:r>
          </a:p>
          <a:p>
            <a:pPr marL="342900" indent="-252413">
              <a:spcBef>
                <a:spcPts val="600"/>
              </a:spcBef>
            </a:pPr>
            <a:r>
              <a:rPr lang="en-AU" sz="1800" dirty="0">
                <a:solidFill>
                  <a:schemeClr val="accent2">
                    <a:lumMod val="75000"/>
                  </a:schemeClr>
                </a:solidFill>
              </a:rPr>
              <a:t>Council appointed a part-time Gender Equality Advisor to progress gender equality and manage compliance</a:t>
            </a:r>
          </a:p>
          <a:p>
            <a:pPr marL="342900" indent="-252413">
              <a:spcBef>
                <a:spcPts val="600"/>
              </a:spcBef>
            </a:pPr>
            <a:r>
              <a:rPr lang="en-AU" sz="1800" dirty="0">
                <a:solidFill>
                  <a:schemeClr val="accent2">
                    <a:lumMod val="75000"/>
                  </a:schemeClr>
                </a:solidFill>
              </a:rPr>
              <a:t>80% of </a:t>
            </a:r>
            <a:r>
              <a:rPr lang="en-AU" sz="1800" dirty="0">
                <a:solidFill>
                  <a:schemeClr val="accent2">
                    <a:lumMod val="75000"/>
                  </a:schemeClr>
                </a:solidFill>
                <a:effectLst/>
              </a:rPr>
              <a:t>Gender Equality Action Plan (</a:t>
            </a:r>
            <a:r>
              <a:rPr lang="en-AU" sz="1800" dirty="0">
                <a:solidFill>
                  <a:schemeClr val="accent2">
                    <a:lumMod val="75000"/>
                  </a:schemeClr>
                </a:solidFill>
              </a:rPr>
              <a:t>GEAP) actions achieved or in progress</a:t>
            </a:r>
          </a:p>
          <a:p>
            <a:pPr marL="342900" indent="-252413">
              <a:spcBef>
                <a:spcPts val="600"/>
              </a:spcBef>
            </a:pPr>
            <a:r>
              <a:rPr lang="en-AU" sz="1800" dirty="0">
                <a:solidFill>
                  <a:schemeClr val="accent2">
                    <a:lumMod val="75000"/>
                  </a:schemeClr>
                </a:solidFill>
              </a:rPr>
              <a:t>2 Gender Impact Assessments (GIA) completed </a:t>
            </a:r>
          </a:p>
          <a:p>
            <a:pPr marL="342900" indent="-252413">
              <a:spcBef>
                <a:spcPts val="600"/>
              </a:spcBef>
              <a:buFont typeface="Arial" panose="020B0604020202020204" pitchFamily="34" charset="0"/>
              <a:buChar char="•"/>
            </a:pPr>
            <a:r>
              <a:rPr lang="en-AU" sz="1800" dirty="0">
                <a:solidFill>
                  <a:schemeClr val="accent2">
                    <a:lumMod val="75000"/>
                  </a:schemeClr>
                </a:solidFill>
              </a:rPr>
              <a:t>Council made progress in 5 of the 7 workplace gender equality indicators compared to 2021</a:t>
            </a:r>
          </a:p>
          <a:p>
            <a:pPr marL="342900" indent="-252413">
              <a:spcBef>
                <a:spcPts val="600"/>
              </a:spcBef>
              <a:buFont typeface="Arial" panose="020B0604020202020204" pitchFamily="34" charset="0"/>
              <a:buChar char="•"/>
            </a:pPr>
            <a:r>
              <a:rPr lang="en-AU" sz="1800" dirty="0">
                <a:solidFill>
                  <a:schemeClr val="accent2">
                    <a:lumMod val="75000"/>
                  </a:schemeClr>
                </a:solidFill>
              </a:rPr>
              <a:t>Reduced gender pay gap. Average total pay gap 0%, down from 3.4%</a:t>
            </a:r>
          </a:p>
          <a:p>
            <a:pPr marL="342900" indent="-252413">
              <a:spcBef>
                <a:spcPts val="600"/>
              </a:spcBef>
              <a:buFont typeface="Arial" panose="020B0604020202020204" pitchFamily="34" charset="0"/>
              <a:buChar char="•"/>
            </a:pPr>
            <a:r>
              <a:rPr lang="en-AU" sz="1800" dirty="0">
                <a:solidFill>
                  <a:schemeClr val="accent2">
                    <a:lumMod val="75000"/>
                  </a:schemeClr>
                </a:solidFill>
              </a:rPr>
              <a:t>Uptake of career development opportunities better reflect gender composition of workforce</a:t>
            </a:r>
          </a:p>
          <a:p>
            <a:pPr marL="342900" indent="-252413">
              <a:spcBef>
                <a:spcPts val="600"/>
              </a:spcBef>
              <a:buFont typeface="Arial" panose="020B0604020202020204" pitchFamily="34" charset="0"/>
              <a:buChar char="•"/>
            </a:pPr>
            <a:r>
              <a:rPr lang="en-AU" sz="1800" dirty="0">
                <a:solidFill>
                  <a:schemeClr val="accent2">
                    <a:lumMod val="75000"/>
                  </a:schemeClr>
                </a:solidFill>
              </a:rPr>
              <a:t>Workforce composition of Managers is aligned with our workforce gender composition</a:t>
            </a:r>
          </a:p>
          <a:p>
            <a:pPr marL="342900" indent="-252413">
              <a:spcBef>
                <a:spcPts val="600"/>
              </a:spcBef>
              <a:buFont typeface="Arial" panose="020B0604020202020204" pitchFamily="34" charset="0"/>
              <a:buChar char="•"/>
            </a:pPr>
            <a:r>
              <a:rPr lang="en-AU" sz="1800" dirty="0">
                <a:solidFill>
                  <a:schemeClr val="accent2">
                    <a:lumMod val="75000"/>
                  </a:schemeClr>
                </a:solidFill>
              </a:rPr>
              <a:t>Workplace cultural safety improvements made</a:t>
            </a:r>
          </a:p>
          <a:p>
            <a:pPr marL="342900" indent="-252413">
              <a:spcBef>
                <a:spcPts val="600"/>
              </a:spcBef>
            </a:pPr>
            <a:endParaRPr lang="en-AU" sz="1800" dirty="0">
              <a:solidFill>
                <a:schemeClr val="accent2">
                  <a:lumMod val="75000"/>
                </a:schemeClr>
              </a:solidFill>
            </a:endParaRPr>
          </a:p>
        </p:txBody>
      </p:sp>
      <p:graphicFrame>
        <p:nvGraphicFramePr>
          <p:cNvPr id="26" name="Table 25">
            <a:extLst>
              <a:ext uri="{FF2B5EF4-FFF2-40B4-BE49-F238E27FC236}">
                <a16:creationId xmlns:a16="http://schemas.microsoft.com/office/drawing/2014/main" id="{AD3CA02F-01BC-EE8F-F261-212652EFBC21}"/>
              </a:ext>
            </a:extLst>
          </p:cNvPr>
          <p:cNvGraphicFramePr>
            <a:graphicFrameLocks noGrp="1"/>
          </p:cNvGraphicFramePr>
          <p:nvPr>
            <p:extLst>
              <p:ext uri="{D42A27DB-BD31-4B8C-83A1-F6EECF244321}">
                <p14:modId xmlns:p14="http://schemas.microsoft.com/office/powerpoint/2010/main" val="3258488621"/>
              </p:ext>
            </p:extLst>
          </p:nvPr>
        </p:nvGraphicFramePr>
        <p:xfrm>
          <a:off x="7426956" y="4001294"/>
          <a:ext cx="4298966" cy="2346960"/>
        </p:xfrm>
        <a:graphic>
          <a:graphicData uri="http://schemas.openxmlformats.org/drawingml/2006/table">
            <a:tbl>
              <a:tblPr firstRow="1" bandRow="1">
                <a:tableStyleId>{21E4AEA4-8DFA-4A89-87EB-49C32662AFE0}</a:tableStyleId>
              </a:tblPr>
              <a:tblGrid>
                <a:gridCol w="3482404">
                  <a:extLst>
                    <a:ext uri="{9D8B030D-6E8A-4147-A177-3AD203B41FA5}">
                      <a16:colId xmlns:a16="http://schemas.microsoft.com/office/drawing/2014/main" val="925679242"/>
                    </a:ext>
                  </a:extLst>
                </a:gridCol>
                <a:gridCol w="816562">
                  <a:extLst>
                    <a:ext uri="{9D8B030D-6E8A-4147-A177-3AD203B41FA5}">
                      <a16:colId xmlns:a16="http://schemas.microsoft.com/office/drawing/2014/main" val="1575650704"/>
                    </a:ext>
                  </a:extLst>
                </a:gridCol>
              </a:tblGrid>
              <a:tr h="369458">
                <a:tc>
                  <a:txBody>
                    <a:bodyPr/>
                    <a:lstStyle/>
                    <a:p>
                      <a:r>
                        <a:rPr lang="en-AU" sz="1200" dirty="0">
                          <a:solidFill>
                            <a:schemeClr val="bg1">
                              <a:lumMod val="95000"/>
                            </a:schemeClr>
                          </a:solidFill>
                        </a:rPr>
                        <a:t>Workplace Gender Equality Indicators</a:t>
                      </a:r>
                      <a:endParaRPr lang="en-AU" sz="1200" dirty="0">
                        <a:solidFill>
                          <a:schemeClr val="bg1">
                            <a:lumMod val="95000"/>
                          </a:schemeClr>
                        </a:solidFill>
                        <a:latin typeface="+mn-lt"/>
                      </a:endParaRPr>
                    </a:p>
                  </a:txBody>
                  <a:tcPr/>
                </a:tc>
                <a:tc>
                  <a:txBody>
                    <a:bodyPr/>
                    <a:lstStyle/>
                    <a:p>
                      <a:r>
                        <a:rPr lang="en-AU" sz="1100" dirty="0">
                          <a:solidFill>
                            <a:schemeClr val="bg1">
                              <a:lumMod val="95000"/>
                            </a:schemeClr>
                          </a:solidFill>
                        </a:rPr>
                        <a:t>Progress in 2023</a:t>
                      </a:r>
                      <a:endParaRPr lang="en-AU" sz="1100" dirty="0">
                        <a:solidFill>
                          <a:schemeClr val="bg1">
                            <a:lumMod val="95000"/>
                          </a:schemeClr>
                        </a:solidFill>
                        <a:latin typeface="+mn-lt"/>
                      </a:endParaRPr>
                    </a:p>
                  </a:txBody>
                  <a:tcPr/>
                </a:tc>
                <a:extLst>
                  <a:ext uri="{0D108BD9-81ED-4DB2-BD59-A6C34878D82A}">
                    <a16:rowId xmlns:a16="http://schemas.microsoft.com/office/drawing/2014/main" val="3790084976"/>
                  </a:ext>
                </a:extLst>
              </a:tr>
              <a:tr h="237509">
                <a:tc>
                  <a:txBody>
                    <a:bodyPr/>
                    <a:lstStyle/>
                    <a:p>
                      <a:r>
                        <a:rPr lang="en-AU" sz="1200" dirty="0">
                          <a:solidFill>
                            <a:schemeClr val="accent2">
                              <a:lumMod val="50000"/>
                            </a:schemeClr>
                          </a:solidFill>
                        </a:rPr>
                        <a:t>Gender composition all levels</a:t>
                      </a:r>
                      <a:endParaRPr lang="en-AU" sz="1200" dirty="0">
                        <a:solidFill>
                          <a:schemeClr val="accent2">
                            <a:lumMod val="50000"/>
                          </a:schemeClr>
                        </a:solidFill>
                        <a:latin typeface="+mn-lt"/>
                      </a:endParaRPr>
                    </a:p>
                  </a:txBody>
                  <a:tcPr/>
                </a:tc>
                <a:tc>
                  <a:txBody>
                    <a:bodyPr/>
                    <a:lstStyle/>
                    <a:p>
                      <a:pPr algn="ctr"/>
                      <a:r>
                        <a:rPr lang="en-AU" sz="1200" dirty="0">
                          <a:solidFill>
                            <a:schemeClr val="accent2">
                              <a:lumMod val="50000"/>
                            </a:schemeClr>
                          </a:solidFill>
                        </a:rPr>
                        <a:t>Yes</a:t>
                      </a:r>
                      <a:endParaRPr lang="en-AU" sz="1200" dirty="0">
                        <a:solidFill>
                          <a:schemeClr val="accent2">
                            <a:lumMod val="50000"/>
                          </a:schemeClr>
                        </a:solidFill>
                        <a:latin typeface="+mn-lt"/>
                      </a:endParaRPr>
                    </a:p>
                  </a:txBody>
                  <a:tcPr/>
                </a:tc>
                <a:extLst>
                  <a:ext uri="{0D108BD9-81ED-4DB2-BD59-A6C34878D82A}">
                    <a16:rowId xmlns:a16="http://schemas.microsoft.com/office/drawing/2014/main" val="3647244219"/>
                  </a:ext>
                </a:extLst>
              </a:tr>
              <a:tr h="237509">
                <a:tc>
                  <a:txBody>
                    <a:bodyPr/>
                    <a:lstStyle/>
                    <a:p>
                      <a:r>
                        <a:rPr lang="en-AU" sz="1200" dirty="0">
                          <a:solidFill>
                            <a:schemeClr val="accent2">
                              <a:lumMod val="50000"/>
                            </a:schemeClr>
                          </a:solidFill>
                        </a:rPr>
                        <a:t>Gender composition of governing bodies</a:t>
                      </a:r>
                      <a:endParaRPr lang="en-AU" sz="1200" dirty="0">
                        <a:solidFill>
                          <a:schemeClr val="accent2">
                            <a:lumMod val="50000"/>
                          </a:schemeClr>
                        </a:solidFill>
                        <a:latin typeface="+mn-lt"/>
                      </a:endParaRPr>
                    </a:p>
                  </a:txBody>
                  <a:tcPr/>
                </a:tc>
                <a:tc>
                  <a:txBody>
                    <a:bodyPr/>
                    <a:lstStyle/>
                    <a:p>
                      <a:pPr algn="ctr"/>
                      <a:r>
                        <a:rPr lang="en-AU" sz="1200" dirty="0">
                          <a:solidFill>
                            <a:schemeClr val="accent2">
                              <a:lumMod val="50000"/>
                            </a:schemeClr>
                          </a:solidFill>
                        </a:rPr>
                        <a:t>No</a:t>
                      </a:r>
                      <a:endParaRPr lang="en-AU" sz="1200" dirty="0">
                        <a:solidFill>
                          <a:schemeClr val="accent2">
                            <a:lumMod val="50000"/>
                          </a:schemeClr>
                        </a:solidFill>
                        <a:latin typeface="+mn-lt"/>
                      </a:endParaRPr>
                    </a:p>
                  </a:txBody>
                  <a:tcPr/>
                </a:tc>
                <a:extLst>
                  <a:ext uri="{0D108BD9-81ED-4DB2-BD59-A6C34878D82A}">
                    <a16:rowId xmlns:a16="http://schemas.microsoft.com/office/drawing/2014/main" val="1948580969"/>
                  </a:ext>
                </a:extLst>
              </a:tr>
              <a:tr h="237509">
                <a:tc>
                  <a:txBody>
                    <a:bodyPr/>
                    <a:lstStyle/>
                    <a:p>
                      <a:r>
                        <a:rPr lang="en-AU" sz="1200" dirty="0">
                          <a:solidFill>
                            <a:schemeClr val="accent2">
                              <a:lumMod val="50000"/>
                            </a:schemeClr>
                          </a:solidFill>
                        </a:rPr>
                        <a:t>Equal remuneration for equal work all levels</a:t>
                      </a:r>
                      <a:endParaRPr lang="en-AU" sz="1200" dirty="0">
                        <a:solidFill>
                          <a:schemeClr val="accent2">
                            <a:lumMod val="50000"/>
                          </a:schemeClr>
                        </a:solidFill>
                        <a:latin typeface="+mn-lt"/>
                      </a:endParaRPr>
                    </a:p>
                  </a:txBody>
                  <a:tcPr/>
                </a:tc>
                <a:tc>
                  <a:txBody>
                    <a:bodyPr/>
                    <a:lstStyle/>
                    <a:p>
                      <a:pPr algn="ctr"/>
                      <a:r>
                        <a:rPr lang="en-AU" sz="1200" dirty="0">
                          <a:solidFill>
                            <a:schemeClr val="accent2">
                              <a:lumMod val="50000"/>
                            </a:schemeClr>
                          </a:solidFill>
                        </a:rPr>
                        <a:t>Yes</a:t>
                      </a:r>
                      <a:endParaRPr lang="en-AU" sz="1200" dirty="0">
                        <a:solidFill>
                          <a:schemeClr val="accent2">
                            <a:lumMod val="50000"/>
                          </a:schemeClr>
                        </a:solidFill>
                        <a:latin typeface="+mn-lt"/>
                      </a:endParaRPr>
                    </a:p>
                  </a:txBody>
                  <a:tcPr/>
                </a:tc>
                <a:extLst>
                  <a:ext uri="{0D108BD9-81ED-4DB2-BD59-A6C34878D82A}">
                    <a16:rowId xmlns:a16="http://schemas.microsoft.com/office/drawing/2014/main" val="3171930441"/>
                  </a:ext>
                </a:extLst>
              </a:tr>
              <a:tr h="237509">
                <a:tc>
                  <a:txBody>
                    <a:bodyPr/>
                    <a:lstStyle/>
                    <a:p>
                      <a:r>
                        <a:rPr lang="en-AU" sz="1200" dirty="0">
                          <a:solidFill>
                            <a:schemeClr val="accent2">
                              <a:lumMod val="50000"/>
                            </a:schemeClr>
                          </a:solidFill>
                        </a:rPr>
                        <a:t>Sexual harassment reduction</a:t>
                      </a:r>
                      <a:endParaRPr lang="en-AU" sz="1200" dirty="0">
                        <a:solidFill>
                          <a:schemeClr val="accent2">
                            <a:lumMod val="50000"/>
                          </a:schemeClr>
                        </a:solidFill>
                        <a:latin typeface="+mn-lt"/>
                      </a:endParaRPr>
                    </a:p>
                  </a:txBody>
                  <a:tcPr/>
                </a:tc>
                <a:tc>
                  <a:txBody>
                    <a:bodyPr/>
                    <a:lstStyle/>
                    <a:p>
                      <a:pPr algn="ctr"/>
                      <a:r>
                        <a:rPr lang="en-AU" sz="1200" dirty="0">
                          <a:solidFill>
                            <a:schemeClr val="accent2">
                              <a:lumMod val="50000"/>
                            </a:schemeClr>
                          </a:solidFill>
                        </a:rPr>
                        <a:t>Yes</a:t>
                      </a:r>
                      <a:endParaRPr lang="en-AU" sz="1200" dirty="0">
                        <a:solidFill>
                          <a:schemeClr val="accent2">
                            <a:lumMod val="50000"/>
                          </a:schemeClr>
                        </a:solidFill>
                        <a:latin typeface="+mn-lt"/>
                      </a:endParaRPr>
                    </a:p>
                  </a:txBody>
                  <a:tcPr/>
                </a:tc>
                <a:extLst>
                  <a:ext uri="{0D108BD9-81ED-4DB2-BD59-A6C34878D82A}">
                    <a16:rowId xmlns:a16="http://schemas.microsoft.com/office/drawing/2014/main" val="1310368639"/>
                  </a:ext>
                </a:extLst>
              </a:tr>
              <a:tr h="237509">
                <a:tc>
                  <a:txBody>
                    <a:bodyPr/>
                    <a:lstStyle/>
                    <a:p>
                      <a:r>
                        <a:rPr lang="en-AU" sz="1200" dirty="0">
                          <a:solidFill>
                            <a:schemeClr val="accent2">
                              <a:lumMod val="50000"/>
                            </a:schemeClr>
                          </a:solidFill>
                        </a:rPr>
                        <a:t>Recruitment &amp; Promotion practices</a:t>
                      </a:r>
                      <a:endParaRPr lang="en-AU" sz="1200" dirty="0">
                        <a:solidFill>
                          <a:schemeClr val="accent2">
                            <a:lumMod val="50000"/>
                          </a:schemeClr>
                        </a:solidFill>
                        <a:latin typeface="+mn-lt"/>
                      </a:endParaRPr>
                    </a:p>
                  </a:txBody>
                  <a:tcPr/>
                </a:tc>
                <a:tc>
                  <a:txBody>
                    <a:bodyPr/>
                    <a:lstStyle/>
                    <a:p>
                      <a:pPr algn="ctr"/>
                      <a:r>
                        <a:rPr lang="en-AU" sz="1200" dirty="0">
                          <a:solidFill>
                            <a:schemeClr val="accent2">
                              <a:lumMod val="50000"/>
                            </a:schemeClr>
                          </a:solidFill>
                        </a:rPr>
                        <a:t>Yes</a:t>
                      </a:r>
                      <a:endParaRPr lang="en-AU" sz="1200" dirty="0">
                        <a:solidFill>
                          <a:schemeClr val="accent2">
                            <a:lumMod val="50000"/>
                          </a:schemeClr>
                        </a:solidFill>
                        <a:latin typeface="+mn-lt"/>
                      </a:endParaRPr>
                    </a:p>
                  </a:txBody>
                  <a:tcPr/>
                </a:tc>
                <a:extLst>
                  <a:ext uri="{0D108BD9-81ED-4DB2-BD59-A6C34878D82A}">
                    <a16:rowId xmlns:a16="http://schemas.microsoft.com/office/drawing/2014/main" val="66977556"/>
                  </a:ext>
                </a:extLst>
              </a:tr>
              <a:tr h="237509">
                <a:tc>
                  <a:txBody>
                    <a:bodyPr/>
                    <a:lstStyle/>
                    <a:p>
                      <a:r>
                        <a:rPr lang="en-AU" sz="1200" dirty="0">
                          <a:solidFill>
                            <a:schemeClr val="accent2">
                              <a:lumMod val="50000"/>
                            </a:schemeClr>
                          </a:solidFill>
                        </a:rPr>
                        <a:t>Availability &amp; utilisation of FV, FWA, carers leave</a:t>
                      </a:r>
                      <a:endParaRPr lang="en-AU" sz="1200" dirty="0">
                        <a:solidFill>
                          <a:schemeClr val="accent2">
                            <a:lumMod val="50000"/>
                          </a:schemeClr>
                        </a:solidFill>
                        <a:latin typeface="+mn-lt"/>
                      </a:endParaRPr>
                    </a:p>
                  </a:txBody>
                  <a:tcPr/>
                </a:tc>
                <a:tc>
                  <a:txBody>
                    <a:bodyPr/>
                    <a:lstStyle/>
                    <a:p>
                      <a:pPr algn="ctr"/>
                      <a:r>
                        <a:rPr lang="en-AU" sz="1200" dirty="0">
                          <a:solidFill>
                            <a:schemeClr val="accent2">
                              <a:lumMod val="50000"/>
                            </a:schemeClr>
                          </a:solidFill>
                        </a:rPr>
                        <a:t>No</a:t>
                      </a:r>
                      <a:endParaRPr lang="en-AU" sz="1200" dirty="0">
                        <a:solidFill>
                          <a:schemeClr val="accent2">
                            <a:lumMod val="50000"/>
                          </a:schemeClr>
                        </a:solidFill>
                        <a:latin typeface="+mn-lt"/>
                      </a:endParaRPr>
                    </a:p>
                  </a:txBody>
                  <a:tcPr/>
                </a:tc>
                <a:extLst>
                  <a:ext uri="{0D108BD9-81ED-4DB2-BD59-A6C34878D82A}">
                    <a16:rowId xmlns:a16="http://schemas.microsoft.com/office/drawing/2014/main" val="1468986997"/>
                  </a:ext>
                </a:extLst>
              </a:tr>
              <a:tr h="237509">
                <a:tc>
                  <a:txBody>
                    <a:bodyPr/>
                    <a:lstStyle/>
                    <a:p>
                      <a:r>
                        <a:rPr lang="en-AU" sz="1200" dirty="0">
                          <a:solidFill>
                            <a:schemeClr val="accent2">
                              <a:lumMod val="50000"/>
                            </a:schemeClr>
                          </a:solidFill>
                        </a:rPr>
                        <a:t>Gendered segregation</a:t>
                      </a:r>
                      <a:endParaRPr lang="en-AU" sz="1200" dirty="0">
                        <a:solidFill>
                          <a:schemeClr val="accent2">
                            <a:lumMod val="50000"/>
                          </a:schemeClr>
                        </a:solidFill>
                        <a:latin typeface="+mn-lt"/>
                      </a:endParaRPr>
                    </a:p>
                  </a:txBody>
                  <a:tcPr/>
                </a:tc>
                <a:tc>
                  <a:txBody>
                    <a:bodyPr/>
                    <a:lstStyle/>
                    <a:p>
                      <a:pPr algn="ctr"/>
                      <a:r>
                        <a:rPr lang="en-AU" sz="1200" dirty="0">
                          <a:solidFill>
                            <a:schemeClr val="accent2">
                              <a:lumMod val="50000"/>
                            </a:schemeClr>
                          </a:solidFill>
                        </a:rPr>
                        <a:t>Yes</a:t>
                      </a:r>
                      <a:endParaRPr lang="en-AU" sz="1200" dirty="0">
                        <a:solidFill>
                          <a:schemeClr val="accent2">
                            <a:lumMod val="50000"/>
                          </a:schemeClr>
                        </a:solidFill>
                        <a:latin typeface="+mn-lt"/>
                      </a:endParaRPr>
                    </a:p>
                  </a:txBody>
                  <a:tcPr/>
                </a:tc>
                <a:extLst>
                  <a:ext uri="{0D108BD9-81ED-4DB2-BD59-A6C34878D82A}">
                    <a16:rowId xmlns:a16="http://schemas.microsoft.com/office/drawing/2014/main" val="3464294172"/>
                  </a:ext>
                </a:extLst>
              </a:tr>
            </a:tbl>
          </a:graphicData>
        </a:graphic>
      </p:graphicFrame>
      <p:graphicFrame>
        <p:nvGraphicFramePr>
          <p:cNvPr id="5" name="Chart 4">
            <a:extLst>
              <a:ext uri="{FF2B5EF4-FFF2-40B4-BE49-F238E27FC236}">
                <a16:creationId xmlns:a16="http://schemas.microsoft.com/office/drawing/2014/main" id="{061767EC-6B26-C7AA-5A4B-1E55D3671AAE}"/>
              </a:ext>
            </a:extLst>
          </p:cNvPr>
          <p:cNvGraphicFramePr/>
          <p:nvPr>
            <p:extLst>
              <p:ext uri="{D42A27DB-BD31-4B8C-83A1-F6EECF244321}">
                <p14:modId xmlns:p14="http://schemas.microsoft.com/office/powerpoint/2010/main" val="1389976945"/>
              </p:ext>
            </p:extLst>
          </p:nvPr>
        </p:nvGraphicFramePr>
        <p:xfrm>
          <a:off x="7539020" y="1383086"/>
          <a:ext cx="4074838" cy="24797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4875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5000"/>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A79C99B3-5C96-A7C9-5F9E-4B6A80A3F6B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6D92A6F-947E-75B0-B0E9-AA43D7982BA6}"/>
              </a:ext>
            </a:extLst>
          </p:cNvPr>
          <p:cNvSpPr>
            <a:spLocks noGrp="1"/>
          </p:cNvSpPr>
          <p:nvPr>
            <p:ph type="title"/>
          </p:nvPr>
        </p:nvSpPr>
        <p:spPr>
          <a:xfrm>
            <a:off x="838200" y="365125"/>
            <a:ext cx="10515600" cy="1325563"/>
          </a:xfrm>
        </p:spPr>
        <p:txBody>
          <a:bodyPr anchor="ctr">
            <a:normAutofit/>
          </a:bodyPr>
          <a:lstStyle/>
          <a:p>
            <a:r>
              <a:rPr lang="en-AU" sz="5000" b="1" dirty="0">
                <a:solidFill>
                  <a:schemeClr val="accent2">
                    <a:lumMod val="50000"/>
                  </a:schemeClr>
                </a:solidFill>
              </a:rPr>
              <a:t>Action Areas</a:t>
            </a:r>
          </a:p>
        </p:txBody>
      </p:sp>
      <p:sp>
        <p:nvSpPr>
          <p:cNvPr id="10" name="Footer Placeholder 3">
            <a:extLst>
              <a:ext uri="{FF2B5EF4-FFF2-40B4-BE49-F238E27FC236}">
                <a16:creationId xmlns:a16="http://schemas.microsoft.com/office/drawing/2014/main" id="{E2E032DA-31C7-3C28-1A1F-DAE448F97ADF}"/>
              </a:ext>
            </a:extLst>
          </p:cNvPr>
          <p:cNvSpPr>
            <a:spLocks noGrp="1"/>
          </p:cNvSpPr>
          <p:nvPr>
            <p:ph type="ftr" sz="quarter" idx="11"/>
          </p:nvPr>
        </p:nvSpPr>
        <p:spPr>
          <a:xfrm>
            <a:off x="4038600" y="6356350"/>
            <a:ext cx="4114800" cy="365125"/>
          </a:xfrm>
        </p:spPr>
        <p:txBody>
          <a:bodyPr/>
          <a:lstStyle/>
          <a:p>
            <a:pPr>
              <a:spcAft>
                <a:spcPts val="600"/>
              </a:spcAft>
            </a:pPr>
            <a:r>
              <a:rPr lang="en-US"/>
              <a:t>Frankston City Council</a:t>
            </a:r>
          </a:p>
        </p:txBody>
      </p:sp>
      <p:sp>
        <p:nvSpPr>
          <p:cNvPr id="12" name="Slide Number Placeholder 4">
            <a:extLst>
              <a:ext uri="{FF2B5EF4-FFF2-40B4-BE49-F238E27FC236}">
                <a16:creationId xmlns:a16="http://schemas.microsoft.com/office/drawing/2014/main" id="{40AE647A-D1AA-F807-D1DE-0F588D42A8C2}"/>
              </a:ext>
            </a:extLst>
          </p:cNvPr>
          <p:cNvSpPr>
            <a:spLocks noGrp="1"/>
          </p:cNvSpPr>
          <p:nvPr>
            <p:ph type="sldNum" sz="quarter" idx="12"/>
          </p:nvPr>
        </p:nvSpPr>
        <p:spPr>
          <a:xfrm>
            <a:off x="8610600" y="6356350"/>
            <a:ext cx="2743200" cy="365125"/>
          </a:xfrm>
        </p:spPr>
        <p:txBody>
          <a:bodyPr/>
          <a:lstStyle/>
          <a:p>
            <a:pPr>
              <a:spcAft>
                <a:spcPts val="600"/>
              </a:spcAft>
            </a:pPr>
            <a:fld id="{E8CF61FB-2F6E-464E-B224-C5FFB0D97310}" type="slidenum">
              <a:rPr lang="en-US" smtClean="0"/>
              <a:pPr>
                <a:spcAft>
                  <a:spcPts val="600"/>
                </a:spcAft>
              </a:pPr>
              <a:t>4</a:t>
            </a:fld>
            <a:endParaRPr lang="en-US"/>
          </a:p>
        </p:txBody>
      </p:sp>
      <p:graphicFrame>
        <p:nvGraphicFramePr>
          <p:cNvPr id="6" name="Subtitle 2">
            <a:extLst>
              <a:ext uri="{FF2B5EF4-FFF2-40B4-BE49-F238E27FC236}">
                <a16:creationId xmlns:a16="http://schemas.microsoft.com/office/drawing/2014/main" id="{40C1B0CB-17C1-757D-92DB-554A5901CC06}"/>
              </a:ext>
            </a:extLst>
          </p:cNvPr>
          <p:cNvGraphicFramePr>
            <a:graphicFrameLocks noChangeAspect="1"/>
          </p:cNvGraphicFramePr>
          <p:nvPr>
            <p:extLst>
              <p:ext uri="{D42A27DB-BD31-4B8C-83A1-F6EECF244321}">
                <p14:modId xmlns:p14="http://schemas.microsoft.com/office/powerpoint/2010/main" val="434839257"/>
              </p:ext>
            </p:extLst>
          </p:nvPr>
        </p:nvGraphicFramePr>
        <p:xfrm>
          <a:off x="340657" y="1361667"/>
          <a:ext cx="11356847" cy="46994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27238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val="0"/>
              </a:ext>
            </a:extLst>
          </a:blip>
          <a:stretch>
            <a:fillRect l="263" t="8273"/>
          </a:stretch>
        </a:blipFill>
        <a:effectLst/>
      </p:bgPr>
    </p:bg>
    <p:spTree>
      <p:nvGrpSpPr>
        <p:cNvPr id="1" name=""/>
        <p:cNvGrpSpPr/>
        <p:nvPr/>
      </p:nvGrpSpPr>
      <p:grpSpPr>
        <a:xfrm>
          <a:off x="0" y="0"/>
          <a:ext cx="0" cy="0"/>
          <a:chOff x="0" y="0"/>
          <a:chExt cx="0" cy="0"/>
        </a:xfrm>
      </p:grpSpPr>
      <p:pic>
        <p:nvPicPr>
          <p:cNvPr id="12" name="Picture 11" descr="A white background with a white circle&#10;&#10;Description automatically generated">
            <a:extLst>
              <a:ext uri="{FF2B5EF4-FFF2-40B4-BE49-F238E27FC236}">
                <a16:creationId xmlns:a16="http://schemas.microsoft.com/office/drawing/2014/main" id="{69A5B137-8BF1-3313-6DAD-76E1EA7761F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
        <p:nvSpPr>
          <p:cNvPr id="3" name="Title 2">
            <a:extLst>
              <a:ext uri="{FF2B5EF4-FFF2-40B4-BE49-F238E27FC236}">
                <a16:creationId xmlns:a16="http://schemas.microsoft.com/office/drawing/2014/main" id="{47EFFB88-FEE4-F82C-BDC1-C38BDEE9ECF6}"/>
              </a:ext>
            </a:extLst>
          </p:cNvPr>
          <p:cNvSpPr>
            <a:spLocks noGrp="1"/>
          </p:cNvSpPr>
          <p:nvPr>
            <p:ph type="title"/>
          </p:nvPr>
        </p:nvSpPr>
        <p:spPr>
          <a:xfrm>
            <a:off x="838199" y="365125"/>
            <a:ext cx="11013489" cy="1325563"/>
          </a:xfrm>
        </p:spPr>
        <p:txBody>
          <a:bodyPr vert="horz" lIns="91440" tIns="45720" rIns="91440" bIns="45720" rtlCol="0" anchor="ctr">
            <a:normAutofit/>
          </a:bodyPr>
          <a:lstStyle/>
          <a:p>
            <a:r>
              <a:rPr lang="en-US" sz="4000" b="1" kern="1200" dirty="0">
                <a:solidFill>
                  <a:schemeClr val="accent2">
                    <a:lumMod val="50000"/>
                  </a:schemeClr>
                </a:solidFill>
                <a:latin typeface="Arial" panose="020B0604020202020204" pitchFamily="34" charset="0"/>
                <a:ea typeface="+mj-ea"/>
                <a:cs typeface="Arial" panose="020B0604020202020204" pitchFamily="34" charset="0"/>
              </a:rPr>
              <a:t>Gender Impact Assessments (GIA); </a:t>
            </a:r>
            <a:br>
              <a:rPr lang="en-US" sz="3800" b="1" kern="1200" dirty="0">
                <a:solidFill>
                  <a:schemeClr val="accent2">
                    <a:lumMod val="50000"/>
                  </a:schemeClr>
                </a:solidFill>
                <a:latin typeface="Arial" panose="020B0604020202020204" pitchFamily="34" charset="0"/>
                <a:ea typeface="+mj-ea"/>
                <a:cs typeface="Arial" panose="020B0604020202020204" pitchFamily="34" charset="0"/>
              </a:rPr>
            </a:br>
            <a:r>
              <a:rPr lang="en-US" sz="3800" b="1" kern="1200" dirty="0">
                <a:solidFill>
                  <a:schemeClr val="accent2">
                    <a:lumMod val="50000"/>
                  </a:schemeClr>
                </a:solidFill>
                <a:latin typeface="Arial" panose="020B0604020202020204" pitchFamily="34" charset="0"/>
                <a:ea typeface="+mj-ea"/>
                <a:cs typeface="Arial" panose="020B0604020202020204" pitchFamily="34" charset="0"/>
              </a:rPr>
              <a:t>now a legislated part of council initiatives</a:t>
            </a:r>
          </a:p>
        </p:txBody>
      </p:sp>
      <p:sp>
        <p:nvSpPr>
          <p:cNvPr id="10" name="Footer Placeholder 3">
            <a:extLst>
              <a:ext uri="{FF2B5EF4-FFF2-40B4-BE49-F238E27FC236}">
                <a16:creationId xmlns:a16="http://schemas.microsoft.com/office/drawing/2014/main" id="{7C5921F5-6920-E4F2-01E3-46969EE54C3B}"/>
              </a:ext>
            </a:extLst>
          </p:cNvPr>
          <p:cNvSpPr>
            <a:spLocks noGrp="1"/>
          </p:cNvSpPr>
          <p:nvPr>
            <p:ph type="ftr" sz="quarter" idx="11"/>
          </p:nvPr>
        </p:nvSpPr>
        <p:spPr/>
        <p:txBody>
          <a:bodyPr/>
          <a:lstStyle/>
          <a:p>
            <a:pPr>
              <a:spcAft>
                <a:spcPts val="600"/>
              </a:spcAft>
            </a:pPr>
            <a:r>
              <a:rPr lang="en-US"/>
              <a:t>Frankston City Council</a:t>
            </a:r>
          </a:p>
        </p:txBody>
      </p:sp>
      <p:sp>
        <p:nvSpPr>
          <p:cNvPr id="7" name="Slide Number Placeholder 6"/>
          <p:cNvSpPr>
            <a:spLocks noGrp="1"/>
          </p:cNvSpPr>
          <p:nvPr>
            <p:ph type="sldNum" sz="quarter" idx="12"/>
          </p:nvPr>
        </p:nvSpPr>
        <p:spPr/>
        <p:txBody>
          <a:bodyPr vert="horz" lIns="91440" tIns="45720" rIns="91440" bIns="45720" rtlCol="0" anchor="ctr">
            <a:normAutofit/>
          </a:bodyPr>
          <a:lstStyle/>
          <a:p>
            <a:pPr>
              <a:spcAft>
                <a:spcPts val="600"/>
              </a:spcAft>
            </a:pPr>
            <a:fld id="{E8CF61FB-2F6E-464E-B224-C5FFB0D97310}" type="slidenum">
              <a:rPr lang="en-US" smtClean="0"/>
              <a:pPr>
                <a:spcAft>
                  <a:spcPts val="600"/>
                </a:spcAft>
              </a:pPr>
              <a:t>5</a:t>
            </a:fld>
            <a:endParaRPr lang="en-US"/>
          </a:p>
        </p:txBody>
      </p:sp>
      <p:sp>
        <p:nvSpPr>
          <p:cNvPr id="6" name="Subtitle 2">
            <a:extLst>
              <a:ext uri="{FF2B5EF4-FFF2-40B4-BE49-F238E27FC236}">
                <a16:creationId xmlns:a16="http://schemas.microsoft.com/office/drawing/2014/main" id="{4D4EFC04-2A57-04D2-BC75-71EAF735C24D}"/>
              </a:ext>
            </a:extLst>
          </p:cNvPr>
          <p:cNvSpPr txBox="1">
            <a:spLocks/>
          </p:cNvSpPr>
          <p:nvPr/>
        </p:nvSpPr>
        <p:spPr>
          <a:xfrm>
            <a:off x="565655" y="4332849"/>
            <a:ext cx="5951164" cy="1772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accent6"/>
              </a:solidFill>
            </a:endParaRPr>
          </a:p>
        </p:txBody>
      </p:sp>
      <p:graphicFrame>
        <p:nvGraphicFramePr>
          <p:cNvPr id="11" name="Title 1">
            <a:extLst>
              <a:ext uri="{FF2B5EF4-FFF2-40B4-BE49-F238E27FC236}">
                <a16:creationId xmlns:a16="http://schemas.microsoft.com/office/drawing/2014/main" id="{DFC8EB98-24D6-274F-775E-4271A5B28490}"/>
              </a:ext>
            </a:extLst>
          </p:cNvPr>
          <p:cNvGraphicFramePr>
            <a:graphicFrameLocks noChangeAspect="1"/>
          </p:cNvGraphicFramePr>
          <p:nvPr>
            <p:extLst>
              <p:ext uri="{D42A27DB-BD31-4B8C-83A1-F6EECF244321}">
                <p14:modId xmlns:p14="http://schemas.microsoft.com/office/powerpoint/2010/main" val="1451507862"/>
              </p:ext>
            </p:extLst>
          </p:nvPr>
        </p:nvGraphicFramePr>
        <p:xfrm>
          <a:off x="452717" y="1614369"/>
          <a:ext cx="11129711" cy="46054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47836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8BB3E7F-EB87-8DED-20AB-59E13FEB4984}"/>
              </a:ext>
            </a:extLst>
          </p:cNvPr>
          <p:cNvSpPr txBox="1">
            <a:spLocks/>
          </p:cNvSpPr>
          <p:nvPr/>
        </p:nvSpPr>
        <p:spPr>
          <a:xfrm>
            <a:off x="447819" y="2434927"/>
            <a:ext cx="5951164" cy="9940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7200" b="1" baseline="30000" dirty="0">
              <a:solidFill>
                <a:schemeClr val="accent6"/>
              </a:solidFill>
            </a:endParaRPr>
          </a:p>
        </p:txBody>
      </p:sp>
      <p:sp>
        <p:nvSpPr>
          <p:cNvPr id="6" name="Subtitle 2">
            <a:extLst>
              <a:ext uri="{FF2B5EF4-FFF2-40B4-BE49-F238E27FC236}">
                <a16:creationId xmlns:a16="http://schemas.microsoft.com/office/drawing/2014/main" id="{4D4EFC04-2A57-04D2-BC75-71EAF735C24D}"/>
              </a:ext>
            </a:extLst>
          </p:cNvPr>
          <p:cNvSpPr txBox="1">
            <a:spLocks/>
          </p:cNvSpPr>
          <p:nvPr/>
        </p:nvSpPr>
        <p:spPr>
          <a:xfrm>
            <a:off x="565655" y="4332849"/>
            <a:ext cx="5951164" cy="1772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accent6"/>
              </a:solidFill>
            </a:endParaRPr>
          </a:p>
        </p:txBody>
      </p:sp>
      <p:sp>
        <p:nvSpPr>
          <p:cNvPr id="3" name="Title 2">
            <a:extLst>
              <a:ext uri="{FF2B5EF4-FFF2-40B4-BE49-F238E27FC236}">
                <a16:creationId xmlns:a16="http://schemas.microsoft.com/office/drawing/2014/main" id="{1FBB03DB-D3F9-AADE-46FD-E8E56D88F5E2}"/>
              </a:ext>
            </a:extLst>
          </p:cNvPr>
          <p:cNvSpPr>
            <a:spLocks noGrp="1"/>
          </p:cNvSpPr>
          <p:nvPr>
            <p:ph type="title"/>
          </p:nvPr>
        </p:nvSpPr>
        <p:spPr>
          <a:xfrm>
            <a:off x="660404" y="365125"/>
            <a:ext cx="11098918" cy="1325563"/>
          </a:xfrm>
        </p:spPr>
        <p:txBody>
          <a:bodyPr>
            <a:noAutofit/>
          </a:bodyPr>
          <a:lstStyle/>
          <a:p>
            <a:r>
              <a:rPr lang="en-US" sz="4000" b="1" dirty="0">
                <a:solidFill>
                  <a:schemeClr val="accent2">
                    <a:lumMod val="50000"/>
                  </a:schemeClr>
                </a:solidFill>
              </a:rPr>
              <a:t>2021-25 Gender Equality Action Plan (GEAP)</a:t>
            </a:r>
            <a:endParaRPr lang="en-AU" sz="4000" dirty="0">
              <a:solidFill>
                <a:schemeClr val="accent2">
                  <a:lumMod val="50000"/>
                </a:schemeClr>
              </a:solidFill>
            </a:endParaRPr>
          </a:p>
        </p:txBody>
      </p:sp>
      <p:graphicFrame>
        <p:nvGraphicFramePr>
          <p:cNvPr id="11" name="Content Placeholder 10">
            <a:extLst>
              <a:ext uri="{FF2B5EF4-FFF2-40B4-BE49-F238E27FC236}">
                <a16:creationId xmlns:a16="http://schemas.microsoft.com/office/drawing/2014/main" id="{10FE503D-D786-93B6-1C9E-B07081C8F671}"/>
              </a:ext>
            </a:extLst>
          </p:cNvPr>
          <p:cNvGraphicFramePr>
            <a:graphicFrameLocks noGrp="1" noChangeAspect="1"/>
          </p:cNvGraphicFramePr>
          <p:nvPr>
            <p:ph idx="1"/>
            <p:extLst>
              <p:ext uri="{D42A27DB-BD31-4B8C-83A1-F6EECF244321}">
                <p14:modId xmlns:p14="http://schemas.microsoft.com/office/powerpoint/2010/main" val="469949305"/>
              </p:ext>
            </p:extLst>
          </p:nvPr>
        </p:nvGraphicFramePr>
        <p:xfrm>
          <a:off x="762000" y="1620644"/>
          <a:ext cx="10902573" cy="46287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lide Number Placeholder 6"/>
          <p:cNvSpPr>
            <a:spLocks noGrp="1"/>
          </p:cNvSpPr>
          <p:nvPr>
            <p:ph type="sldNum" sz="quarter" idx="12"/>
          </p:nvPr>
        </p:nvSpPr>
        <p:spPr/>
        <p:txBody>
          <a:bodyPr/>
          <a:lstStyle/>
          <a:p>
            <a:fld id="{E8CF61FB-2F6E-464E-B224-C5FFB0D97310}" type="slidenum">
              <a:rPr lang="en-US" smtClean="0">
                <a:solidFill>
                  <a:schemeClr val="bg1"/>
                </a:solidFill>
              </a:rPr>
              <a:t>6</a:t>
            </a:fld>
            <a:endParaRPr lang="en-US">
              <a:solidFill>
                <a:schemeClr val="bg1"/>
              </a:solidFill>
            </a:endParaRPr>
          </a:p>
        </p:txBody>
      </p:sp>
      <p:sp>
        <p:nvSpPr>
          <p:cNvPr id="2" name="Title 1">
            <a:extLst>
              <a:ext uri="{FF2B5EF4-FFF2-40B4-BE49-F238E27FC236}">
                <a16:creationId xmlns:a16="http://schemas.microsoft.com/office/drawing/2014/main" id="{8763B07E-B77B-C174-1B19-713B36E2D530}"/>
              </a:ext>
            </a:extLst>
          </p:cNvPr>
          <p:cNvSpPr txBox="1">
            <a:spLocks/>
          </p:cNvSpPr>
          <p:nvPr/>
        </p:nvSpPr>
        <p:spPr>
          <a:xfrm>
            <a:off x="565655" y="4648199"/>
            <a:ext cx="8366472" cy="15407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571500" indent="-571500">
              <a:lnSpc>
                <a:spcPct val="150000"/>
              </a:lnSpc>
              <a:buFont typeface="Arial" panose="020B0604020202020204" pitchFamily="34" charset="0"/>
              <a:buChar char="•"/>
            </a:pPr>
            <a:endParaRPr lang="en-US" sz="2000" baseline="30000" dirty="0">
              <a:solidFill>
                <a:schemeClr val="accent6"/>
              </a:solidFill>
            </a:endParaRPr>
          </a:p>
          <a:p>
            <a:pPr marL="571500" indent="-571500">
              <a:buFont typeface="Arial" panose="020B0604020202020204" pitchFamily="34" charset="0"/>
              <a:buChar char="•"/>
            </a:pPr>
            <a:endParaRPr lang="en-US" sz="4000" baseline="30000" dirty="0">
              <a:solidFill>
                <a:schemeClr val="accent6"/>
              </a:solidFill>
            </a:endParaRPr>
          </a:p>
        </p:txBody>
      </p:sp>
      <p:pic>
        <p:nvPicPr>
          <p:cNvPr id="13" name="Graphic 12" descr="Gauge with solid fill">
            <a:extLst>
              <a:ext uri="{FF2B5EF4-FFF2-40B4-BE49-F238E27FC236}">
                <a16:creationId xmlns:a16="http://schemas.microsoft.com/office/drawing/2014/main" id="{381C5B70-553B-D7B6-5B9B-7D17514E6B2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97619" y="3477827"/>
            <a:ext cx="914400" cy="914400"/>
          </a:xfrm>
          <a:prstGeom prst="rect">
            <a:avLst/>
          </a:prstGeom>
        </p:spPr>
      </p:pic>
      <p:pic>
        <p:nvPicPr>
          <p:cNvPr id="15" name="Graphic 14" descr="Money with solid fill">
            <a:extLst>
              <a:ext uri="{FF2B5EF4-FFF2-40B4-BE49-F238E27FC236}">
                <a16:creationId xmlns:a16="http://schemas.microsoft.com/office/drawing/2014/main" id="{540C8714-876F-4D75-4E25-2D3E6E5D719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9145" y="2185386"/>
            <a:ext cx="914400" cy="914400"/>
          </a:xfrm>
          <a:prstGeom prst="rect">
            <a:avLst/>
          </a:prstGeom>
        </p:spPr>
      </p:pic>
      <p:pic>
        <p:nvPicPr>
          <p:cNvPr id="17" name="Graphic 16" descr="Badge Tick with solid fill">
            <a:extLst>
              <a:ext uri="{FF2B5EF4-FFF2-40B4-BE49-F238E27FC236}">
                <a16:creationId xmlns:a16="http://schemas.microsoft.com/office/drawing/2014/main" id="{6B2B0507-D0E2-1E07-3CB9-025C2E59BD4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9145" y="4829777"/>
            <a:ext cx="914400" cy="914400"/>
          </a:xfrm>
          <a:prstGeom prst="rect">
            <a:avLst/>
          </a:prstGeom>
        </p:spPr>
      </p:pic>
      <p:sp>
        <p:nvSpPr>
          <p:cNvPr id="19" name="Footer Placeholder 3">
            <a:extLst>
              <a:ext uri="{FF2B5EF4-FFF2-40B4-BE49-F238E27FC236}">
                <a16:creationId xmlns:a16="http://schemas.microsoft.com/office/drawing/2014/main" id="{524DF64A-91FD-AAEE-352A-E5AA96E46FD9}"/>
              </a:ext>
            </a:extLst>
          </p:cNvPr>
          <p:cNvSpPr>
            <a:spLocks noGrp="1"/>
          </p:cNvSpPr>
          <p:nvPr>
            <p:ph type="ftr" sz="quarter" idx="11"/>
          </p:nvPr>
        </p:nvSpPr>
        <p:spPr>
          <a:xfrm>
            <a:off x="4038600" y="6356350"/>
            <a:ext cx="4114800" cy="365125"/>
          </a:xfrm>
        </p:spPr>
        <p:txBody>
          <a:bodyPr/>
          <a:lstStyle/>
          <a:p>
            <a:r>
              <a:rPr lang="en-US" dirty="0"/>
              <a:t>Frankston City Council</a:t>
            </a:r>
          </a:p>
        </p:txBody>
      </p:sp>
    </p:spTree>
    <p:extLst>
      <p:ext uri="{BB962C8B-B14F-4D97-AF65-F5344CB8AC3E}">
        <p14:creationId xmlns:p14="http://schemas.microsoft.com/office/powerpoint/2010/main" val="1655042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8BB3E7F-EB87-8DED-20AB-59E13FEB4984}"/>
              </a:ext>
            </a:extLst>
          </p:cNvPr>
          <p:cNvSpPr txBox="1">
            <a:spLocks/>
          </p:cNvSpPr>
          <p:nvPr/>
        </p:nvSpPr>
        <p:spPr>
          <a:xfrm>
            <a:off x="532157" y="401941"/>
            <a:ext cx="5951164" cy="9940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7200" b="1" baseline="30000" dirty="0">
              <a:solidFill>
                <a:schemeClr val="accent6"/>
              </a:solidFill>
            </a:endParaRPr>
          </a:p>
        </p:txBody>
      </p:sp>
      <p:sp>
        <p:nvSpPr>
          <p:cNvPr id="6" name="Subtitle 2">
            <a:extLst>
              <a:ext uri="{FF2B5EF4-FFF2-40B4-BE49-F238E27FC236}">
                <a16:creationId xmlns:a16="http://schemas.microsoft.com/office/drawing/2014/main" id="{4D4EFC04-2A57-04D2-BC75-71EAF735C24D}"/>
              </a:ext>
            </a:extLst>
          </p:cNvPr>
          <p:cNvSpPr txBox="1">
            <a:spLocks/>
          </p:cNvSpPr>
          <p:nvPr/>
        </p:nvSpPr>
        <p:spPr>
          <a:xfrm>
            <a:off x="565655" y="4332849"/>
            <a:ext cx="5951164" cy="1772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accent6"/>
              </a:solidFill>
            </a:endParaRPr>
          </a:p>
        </p:txBody>
      </p:sp>
      <p:sp>
        <p:nvSpPr>
          <p:cNvPr id="3" name="Title 2">
            <a:extLst>
              <a:ext uri="{FF2B5EF4-FFF2-40B4-BE49-F238E27FC236}">
                <a16:creationId xmlns:a16="http://schemas.microsoft.com/office/drawing/2014/main" id="{B6C34306-39BC-33E2-FFBF-0A512EBAFCB8}"/>
              </a:ext>
            </a:extLst>
          </p:cNvPr>
          <p:cNvSpPr>
            <a:spLocks noGrp="1"/>
          </p:cNvSpPr>
          <p:nvPr>
            <p:ph type="title"/>
          </p:nvPr>
        </p:nvSpPr>
        <p:spPr>
          <a:xfrm>
            <a:off x="565655" y="2064340"/>
            <a:ext cx="10515600" cy="1887852"/>
          </a:xfrm>
        </p:spPr>
        <p:txBody>
          <a:bodyPr>
            <a:noAutofit/>
          </a:bodyPr>
          <a:lstStyle/>
          <a:p>
            <a:r>
              <a:rPr lang="en-US" b="1" dirty="0">
                <a:solidFill>
                  <a:schemeClr val="bg1"/>
                </a:solidFill>
              </a:rPr>
              <a:t>Workplace Gender </a:t>
            </a:r>
            <a:br>
              <a:rPr lang="en-US" b="1" dirty="0">
                <a:solidFill>
                  <a:schemeClr val="bg1"/>
                </a:solidFill>
              </a:rPr>
            </a:br>
            <a:r>
              <a:rPr lang="en-US" b="1" dirty="0">
                <a:solidFill>
                  <a:schemeClr val="bg1"/>
                </a:solidFill>
              </a:rPr>
              <a:t>Equality Indicators</a:t>
            </a:r>
            <a:endParaRPr lang="en-AU" dirty="0">
              <a:solidFill>
                <a:schemeClr val="bg1"/>
              </a:solidFill>
            </a:endParaRPr>
          </a:p>
        </p:txBody>
      </p:sp>
      <p:sp>
        <p:nvSpPr>
          <p:cNvPr id="4" name="Text Placeholder 3">
            <a:extLst>
              <a:ext uri="{FF2B5EF4-FFF2-40B4-BE49-F238E27FC236}">
                <a16:creationId xmlns:a16="http://schemas.microsoft.com/office/drawing/2014/main" id="{98CA6774-B19D-AF30-8F31-BEA11F417331}"/>
              </a:ext>
            </a:extLst>
          </p:cNvPr>
          <p:cNvSpPr>
            <a:spLocks noGrp="1"/>
          </p:cNvSpPr>
          <p:nvPr>
            <p:ph type="body" idx="1"/>
          </p:nvPr>
        </p:nvSpPr>
        <p:spPr>
          <a:xfrm>
            <a:off x="565655" y="4332849"/>
            <a:ext cx="8081331" cy="1642844"/>
          </a:xfrm>
        </p:spPr>
        <p:txBody>
          <a:bodyPr>
            <a:normAutofit fontScale="77500" lnSpcReduction="20000"/>
          </a:bodyPr>
          <a:lstStyle/>
          <a:p>
            <a:pPr>
              <a:lnSpc>
                <a:spcPct val="134000"/>
              </a:lnSpc>
              <a:spcBef>
                <a:spcPts val="600"/>
              </a:spcBef>
              <a:spcAft>
                <a:spcPts val="600"/>
              </a:spcAft>
            </a:pPr>
            <a:r>
              <a:rPr lang="en-AU" sz="2800" dirty="0">
                <a:solidFill>
                  <a:schemeClr val="bg1"/>
                </a:solidFill>
              </a:rPr>
              <a:t>The following slides cover the seven Workplace Gender Equality Indicators, and the progress made in 2023. Data comes from internal human resource and payroll databases and an externally administered employee experience survey.</a:t>
            </a:r>
          </a:p>
        </p:txBody>
      </p:sp>
      <p:sp>
        <p:nvSpPr>
          <p:cNvPr id="7" name="Slide Number Placeholder 6"/>
          <p:cNvSpPr>
            <a:spLocks noGrp="1"/>
          </p:cNvSpPr>
          <p:nvPr>
            <p:ph type="sldNum" sz="quarter" idx="12"/>
          </p:nvPr>
        </p:nvSpPr>
        <p:spPr/>
        <p:txBody>
          <a:bodyPr/>
          <a:lstStyle/>
          <a:p>
            <a:fld id="{E8CF61FB-2F6E-464E-B224-C5FFB0D97310}" type="slidenum">
              <a:rPr lang="en-US" smtClean="0">
                <a:solidFill>
                  <a:schemeClr val="bg1"/>
                </a:solidFill>
              </a:rPr>
              <a:t>7</a:t>
            </a:fld>
            <a:endParaRPr lang="en-US">
              <a:solidFill>
                <a:schemeClr val="bg1"/>
              </a:solidFill>
            </a:endParaRPr>
          </a:p>
        </p:txBody>
      </p:sp>
      <p:sp>
        <p:nvSpPr>
          <p:cNvPr id="8" name="Footer Placeholder 3">
            <a:extLst>
              <a:ext uri="{FF2B5EF4-FFF2-40B4-BE49-F238E27FC236}">
                <a16:creationId xmlns:a16="http://schemas.microsoft.com/office/drawing/2014/main" id="{E99904CF-8C62-0FEC-D601-0FEAE9713E4C}"/>
              </a:ext>
            </a:extLst>
          </p:cNvPr>
          <p:cNvSpPr>
            <a:spLocks noGrp="1"/>
          </p:cNvSpPr>
          <p:nvPr>
            <p:ph type="ftr" sz="quarter" idx="11"/>
          </p:nvPr>
        </p:nvSpPr>
        <p:spPr>
          <a:xfrm>
            <a:off x="4038600" y="6356350"/>
            <a:ext cx="4114800" cy="365125"/>
          </a:xfrm>
        </p:spPr>
        <p:txBody>
          <a:bodyPr/>
          <a:lstStyle/>
          <a:p>
            <a:r>
              <a:rPr lang="en-US" dirty="0"/>
              <a:t>Frankston City Council</a:t>
            </a:r>
          </a:p>
        </p:txBody>
      </p:sp>
    </p:spTree>
    <p:extLst>
      <p:ext uri="{BB962C8B-B14F-4D97-AF65-F5344CB8AC3E}">
        <p14:creationId xmlns:p14="http://schemas.microsoft.com/office/powerpoint/2010/main" val="3269472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4AF6C0-3B1E-3155-E612-E4B82ECE6A5C}"/>
              </a:ext>
            </a:extLst>
          </p:cNvPr>
          <p:cNvSpPr>
            <a:spLocks noGrp="1"/>
          </p:cNvSpPr>
          <p:nvPr>
            <p:ph type="title"/>
          </p:nvPr>
        </p:nvSpPr>
        <p:spPr/>
        <p:txBody>
          <a:bodyPr vert="horz" lIns="91440" tIns="45720" rIns="91440" bIns="45720" rtlCol="0" anchor="ctr">
            <a:noAutofit/>
          </a:bodyPr>
          <a:lstStyle/>
          <a:p>
            <a:r>
              <a:rPr lang="en-US" sz="3700" b="1" kern="1200" dirty="0">
                <a:solidFill>
                  <a:schemeClr val="accent2">
                    <a:lumMod val="50000"/>
                  </a:schemeClr>
                </a:solidFill>
                <a:latin typeface="Arial" panose="020B0604020202020204" pitchFamily="34" charset="0"/>
                <a:ea typeface="+mj-ea"/>
                <a:cs typeface="Arial" panose="020B0604020202020204" pitchFamily="34" charset="0"/>
              </a:rPr>
              <a:t>Workforce Gender Composition (Indicator 1); progress made</a:t>
            </a:r>
            <a:endParaRPr lang="en-US" sz="3700" kern="1200" dirty="0">
              <a:solidFill>
                <a:schemeClr val="accent2">
                  <a:lumMod val="50000"/>
                </a:schemeClr>
              </a:solidFill>
              <a:latin typeface="Arial" panose="020B0604020202020204" pitchFamily="34" charset="0"/>
              <a:ea typeface="+mj-ea"/>
              <a:cs typeface="Arial" panose="020B0604020202020204" pitchFamily="34" charset="0"/>
            </a:endParaRPr>
          </a:p>
        </p:txBody>
      </p:sp>
      <p:sp>
        <p:nvSpPr>
          <p:cNvPr id="16" name="Footer Placeholder 4">
            <a:extLst>
              <a:ext uri="{FF2B5EF4-FFF2-40B4-BE49-F238E27FC236}">
                <a16:creationId xmlns:a16="http://schemas.microsoft.com/office/drawing/2014/main" id="{DD33C65A-6FA3-A8FC-1C12-A38BB6F691C9}"/>
              </a:ext>
            </a:extLst>
          </p:cNvPr>
          <p:cNvSpPr>
            <a:spLocks noGrp="1"/>
          </p:cNvSpPr>
          <p:nvPr>
            <p:ph type="ftr" sz="quarter" idx="11"/>
          </p:nvPr>
        </p:nvSpPr>
        <p:spPr/>
        <p:txBody>
          <a:bodyPr/>
          <a:lstStyle/>
          <a:p>
            <a:pPr>
              <a:spcAft>
                <a:spcPts val="600"/>
              </a:spcAft>
            </a:pPr>
            <a:r>
              <a:rPr lang="en-US"/>
              <a:t>Frankston City Council</a:t>
            </a:r>
          </a:p>
        </p:txBody>
      </p:sp>
      <p:sp>
        <p:nvSpPr>
          <p:cNvPr id="7" name="Slide Number Placeholder 6"/>
          <p:cNvSpPr>
            <a:spLocks noGrp="1"/>
          </p:cNvSpPr>
          <p:nvPr>
            <p:ph type="sldNum" sz="quarter" idx="12"/>
          </p:nvPr>
        </p:nvSpPr>
        <p:spPr/>
        <p:txBody>
          <a:bodyPr vert="horz" lIns="91440" tIns="45720" rIns="91440" bIns="45720" rtlCol="0" anchor="ctr">
            <a:normAutofit/>
          </a:bodyPr>
          <a:lstStyle/>
          <a:p>
            <a:pPr>
              <a:spcAft>
                <a:spcPts val="600"/>
              </a:spcAft>
            </a:pPr>
            <a:fld id="{E8CF61FB-2F6E-464E-B224-C5FFB0D97310}" type="slidenum">
              <a:rPr lang="en-US" smtClean="0"/>
              <a:pPr>
                <a:spcAft>
                  <a:spcPts val="600"/>
                </a:spcAft>
              </a:pPr>
              <a:t>8</a:t>
            </a:fld>
            <a:endParaRPr lang="en-US"/>
          </a:p>
        </p:txBody>
      </p:sp>
      <p:sp>
        <p:nvSpPr>
          <p:cNvPr id="5" name="Title 1">
            <a:extLst>
              <a:ext uri="{FF2B5EF4-FFF2-40B4-BE49-F238E27FC236}">
                <a16:creationId xmlns:a16="http://schemas.microsoft.com/office/drawing/2014/main" id="{B8BB3E7F-EB87-8DED-20AB-59E13FEB4984}"/>
              </a:ext>
            </a:extLst>
          </p:cNvPr>
          <p:cNvSpPr txBox="1">
            <a:spLocks/>
          </p:cNvSpPr>
          <p:nvPr/>
        </p:nvSpPr>
        <p:spPr>
          <a:xfrm>
            <a:off x="447819" y="2434927"/>
            <a:ext cx="5951164" cy="9940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7200" b="1" baseline="30000" dirty="0">
              <a:solidFill>
                <a:schemeClr val="accent6"/>
              </a:solidFill>
            </a:endParaRPr>
          </a:p>
        </p:txBody>
      </p:sp>
      <p:sp>
        <p:nvSpPr>
          <p:cNvPr id="6" name="Subtitle 2">
            <a:extLst>
              <a:ext uri="{FF2B5EF4-FFF2-40B4-BE49-F238E27FC236}">
                <a16:creationId xmlns:a16="http://schemas.microsoft.com/office/drawing/2014/main" id="{4D4EFC04-2A57-04D2-BC75-71EAF735C24D}"/>
              </a:ext>
            </a:extLst>
          </p:cNvPr>
          <p:cNvSpPr txBox="1">
            <a:spLocks/>
          </p:cNvSpPr>
          <p:nvPr/>
        </p:nvSpPr>
        <p:spPr>
          <a:xfrm>
            <a:off x="565655" y="4332849"/>
            <a:ext cx="5951164" cy="1772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accent6"/>
              </a:solidFill>
            </a:endParaRPr>
          </a:p>
        </p:txBody>
      </p:sp>
      <p:graphicFrame>
        <p:nvGraphicFramePr>
          <p:cNvPr id="10" name="Title 1">
            <a:extLst>
              <a:ext uri="{FF2B5EF4-FFF2-40B4-BE49-F238E27FC236}">
                <a16:creationId xmlns:a16="http://schemas.microsoft.com/office/drawing/2014/main" id="{7C8E4535-2735-0442-1B10-6D9B929CC47E}"/>
              </a:ext>
            </a:extLst>
          </p:cNvPr>
          <p:cNvGraphicFramePr>
            <a:graphicFrameLocks noChangeAspect="1"/>
          </p:cNvGraphicFramePr>
          <p:nvPr>
            <p:extLst>
              <p:ext uri="{D42A27DB-BD31-4B8C-83A1-F6EECF244321}">
                <p14:modId xmlns:p14="http://schemas.microsoft.com/office/powerpoint/2010/main" val="2251655572"/>
              </p:ext>
            </p:extLst>
          </p:nvPr>
        </p:nvGraphicFramePr>
        <p:xfrm>
          <a:off x="909913" y="1440141"/>
          <a:ext cx="9653320" cy="48424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25193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4AF6C0-3B1E-3155-E612-E4B82ECE6A5C}"/>
              </a:ext>
            </a:extLst>
          </p:cNvPr>
          <p:cNvSpPr>
            <a:spLocks noGrp="1"/>
          </p:cNvSpPr>
          <p:nvPr>
            <p:ph type="title"/>
          </p:nvPr>
        </p:nvSpPr>
        <p:spPr>
          <a:xfrm>
            <a:off x="669154" y="356889"/>
            <a:ext cx="10853691" cy="1325563"/>
          </a:xfrm>
        </p:spPr>
        <p:txBody>
          <a:bodyPr vert="horz" lIns="91440" tIns="45720" rIns="91440" bIns="45720" rtlCol="0" anchor="ctr">
            <a:normAutofit/>
          </a:bodyPr>
          <a:lstStyle/>
          <a:p>
            <a:r>
              <a:rPr lang="en-US" sz="3700" b="1" kern="1200" dirty="0">
                <a:solidFill>
                  <a:schemeClr val="accent2">
                    <a:lumMod val="50000"/>
                  </a:schemeClr>
                </a:solidFill>
                <a:latin typeface="Arial" panose="020B0604020202020204" pitchFamily="34" charset="0"/>
                <a:ea typeface="+mj-ea"/>
                <a:cs typeface="Arial" panose="020B0604020202020204" pitchFamily="34" charset="0"/>
              </a:rPr>
              <a:t>Gender Composition of Governing Body (Indicator 2);  no progress made</a:t>
            </a:r>
            <a:endParaRPr lang="en-US" sz="3700" kern="1200" dirty="0">
              <a:solidFill>
                <a:schemeClr val="accent2">
                  <a:lumMod val="50000"/>
                </a:schemeClr>
              </a:solidFill>
              <a:latin typeface="Arial" panose="020B0604020202020204" pitchFamily="34" charset="0"/>
              <a:ea typeface="+mj-ea"/>
              <a:cs typeface="Arial" panose="020B0604020202020204" pitchFamily="34" charset="0"/>
            </a:endParaRPr>
          </a:p>
        </p:txBody>
      </p:sp>
      <p:sp>
        <p:nvSpPr>
          <p:cNvPr id="16" name="Footer Placeholder 4">
            <a:extLst>
              <a:ext uri="{FF2B5EF4-FFF2-40B4-BE49-F238E27FC236}">
                <a16:creationId xmlns:a16="http://schemas.microsoft.com/office/drawing/2014/main" id="{DD33C65A-6FA3-A8FC-1C12-A38BB6F691C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latin typeface="Arial" panose="020B0604020202020204" pitchFamily="34" charset="0"/>
                <a:ea typeface="+mn-ea"/>
                <a:cs typeface="Arial" panose="020B0604020202020204" pitchFamily="34" charset="0"/>
              </a:rPr>
              <a:t>Frankston City Council</a:t>
            </a:r>
          </a:p>
        </p:txBody>
      </p:sp>
      <p:sp>
        <p:nvSpPr>
          <p:cNvPr id="7" name="Slide Number Placeholder 6"/>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E8CF61FB-2F6E-464E-B224-C5FFB0D97310}" type="slidenum">
              <a:rPr lang="en-US" smtClean="0"/>
              <a:pPr>
                <a:spcAft>
                  <a:spcPts val="600"/>
                </a:spcAft>
              </a:pPr>
              <a:t>9</a:t>
            </a:fld>
            <a:endParaRPr lang="en-US"/>
          </a:p>
        </p:txBody>
      </p:sp>
      <p:sp>
        <p:nvSpPr>
          <p:cNvPr id="5" name="Title 1">
            <a:extLst>
              <a:ext uri="{FF2B5EF4-FFF2-40B4-BE49-F238E27FC236}">
                <a16:creationId xmlns:a16="http://schemas.microsoft.com/office/drawing/2014/main" id="{B8BB3E7F-EB87-8DED-20AB-59E13FEB4984}"/>
              </a:ext>
            </a:extLst>
          </p:cNvPr>
          <p:cNvSpPr txBox="1">
            <a:spLocks/>
          </p:cNvSpPr>
          <p:nvPr/>
        </p:nvSpPr>
        <p:spPr>
          <a:xfrm>
            <a:off x="447819" y="2434927"/>
            <a:ext cx="5951164" cy="9940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7200" b="1" baseline="30000" dirty="0">
              <a:solidFill>
                <a:schemeClr val="accent6"/>
              </a:solidFill>
            </a:endParaRPr>
          </a:p>
        </p:txBody>
      </p:sp>
      <p:graphicFrame>
        <p:nvGraphicFramePr>
          <p:cNvPr id="18" name="TextBox 3">
            <a:extLst>
              <a:ext uri="{FF2B5EF4-FFF2-40B4-BE49-F238E27FC236}">
                <a16:creationId xmlns:a16="http://schemas.microsoft.com/office/drawing/2014/main" id="{23CDD43B-3E08-077E-DE49-CFDF0A15A14A}"/>
              </a:ext>
            </a:extLst>
          </p:cNvPr>
          <p:cNvGraphicFramePr/>
          <p:nvPr>
            <p:extLst>
              <p:ext uri="{D42A27DB-BD31-4B8C-83A1-F6EECF244321}">
                <p14:modId xmlns:p14="http://schemas.microsoft.com/office/powerpoint/2010/main" val="19399367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075188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024_GreenTealTurquoise">
  <a:themeElements>
    <a:clrScheme name="2024GreenTealTurquoise">
      <a:dk1>
        <a:srgbClr val="1C7C43"/>
      </a:dk1>
      <a:lt1>
        <a:sysClr val="window" lastClr="FFFFFF"/>
      </a:lt1>
      <a:dk2>
        <a:srgbClr val="004552"/>
      </a:dk2>
      <a:lt2>
        <a:srgbClr val="E7E6E6"/>
      </a:lt2>
      <a:accent1>
        <a:srgbClr val="37A041"/>
      </a:accent1>
      <a:accent2>
        <a:srgbClr val="006067"/>
      </a:accent2>
      <a:accent3>
        <a:srgbClr val="139699"/>
      </a:accent3>
      <a:accent4>
        <a:srgbClr val="E6F945"/>
      </a:accent4>
      <a:accent5>
        <a:srgbClr val="8CE5BB"/>
      </a:accent5>
      <a:accent6>
        <a:srgbClr val="70AD47"/>
      </a:accent6>
      <a:hlink>
        <a:srgbClr val="1688C9"/>
      </a:hlink>
      <a:folHlink>
        <a:srgbClr val="482164"/>
      </a:folHlink>
    </a:clrScheme>
    <a:fontScheme name="2024FCC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_GreenTealTurquoise" id="{E9AAD6CA-216C-4B4A-A93A-563D0AFE0880}" vid="{1E531D61-AAB8-4A86-BF25-30A8782A0A4A}"/>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01CFBC2F4A1A4C9B66D79768578C46" ma:contentTypeVersion="15" ma:contentTypeDescription="Create a new document." ma:contentTypeScope="" ma:versionID="29d7ab62130300b00cb745f235e2abeb">
  <xsd:schema xmlns:xsd="http://www.w3.org/2001/XMLSchema" xmlns:xs="http://www.w3.org/2001/XMLSchema" xmlns:p="http://schemas.microsoft.com/office/2006/metadata/properties" xmlns:ns3="6430ed50-a60c-4f2f-a26c-58a5af017826" xmlns:ns4="58c040f2-1714-403d-a401-2cc9ae988b31" targetNamespace="http://schemas.microsoft.com/office/2006/metadata/properties" ma:root="true" ma:fieldsID="3f56d0cee95e227f6cebe9777a4b7b7a" ns3:_="" ns4:_="">
    <xsd:import namespace="6430ed50-a60c-4f2f-a26c-58a5af017826"/>
    <xsd:import namespace="58c040f2-1714-403d-a401-2cc9ae988b3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_activity" minOccurs="0"/>
                <xsd:element ref="ns3:MediaServiceOCR" minOccurs="0"/>
                <xsd:element ref="ns3:MediaServiceObjectDetectorVersions" minOccurs="0"/>
                <xsd:element ref="ns3:MediaServiceSystemTags" minOccurs="0"/>
                <xsd:element ref="ns3:MediaServiceDateTaken"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30ed50-a60c-4f2f-a26c-58a5af0178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c040f2-1714-403d-a401-2cc9ae988b3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8c040f2-1714-403d-a401-2cc9ae988b31">
      <UserInfo>
        <DisplayName>Tracey Greenaway (she/her)</DisplayName>
        <AccountId>683</AccountId>
        <AccountType/>
      </UserInfo>
      <UserInfo>
        <DisplayName>Suzanne La Fontaine</DisplayName>
        <AccountId>22</AccountId>
        <AccountType/>
      </UserInfo>
      <UserInfo>
        <DisplayName>Lisa Schefman (She/Her)</DisplayName>
        <AccountId>239</AccountId>
        <AccountType/>
      </UserInfo>
    </SharedWithUsers>
    <_activity xmlns="6430ed50-a60c-4f2f-a26c-58a5af017826" xsi:nil="true"/>
  </documentManagement>
</p:properties>
</file>

<file path=customXml/itemProps1.xml><?xml version="1.0" encoding="utf-8"?>
<ds:datastoreItem xmlns:ds="http://schemas.openxmlformats.org/officeDocument/2006/customXml" ds:itemID="{0E4E1E8F-D924-4262-92B0-81C6F2320B37}">
  <ds:schemaRefs>
    <ds:schemaRef ds:uri="http://schemas.microsoft.com/sharepoint/v3/contenttype/forms"/>
  </ds:schemaRefs>
</ds:datastoreItem>
</file>

<file path=customXml/itemProps2.xml><?xml version="1.0" encoding="utf-8"?>
<ds:datastoreItem xmlns:ds="http://schemas.openxmlformats.org/officeDocument/2006/customXml" ds:itemID="{BF93F1FE-1D59-4D8F-A585-9C362FE18E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30ed50-a60c-4f2f-a26c-58a5af017826"/>
    <ds:schemaRef ds:uri="58c040f2-1714-403d-a401-2cc9ae988b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1BE3D5-1E7B-4317-A7F1-77797E362A6E}">
  <ds:schemaRefs>
    <ds:schemaRef ds:uri="http://purl.org/dc/dcmitype/"/>
    <ds:schemaRef ds:uri="http://schemas.microsoft.com/office/2006/documentManagement/types"/>
    <ds:schemaRef ds:uri="http://schemas.microsoft.com/office/2006/metadata/properties"/>
    <ds:schemaRef ds:uri="http://purl.org/dc/terms/"/>
    <ds:schemaRef ds:uri="http://purl.org/dc/elements/1.1/"/>
    <ds:schemaRef ds:uri="6430ed50-a60c-4f2f-a26c-58a5af017826"/>
    <ds:schemaRef ds:uri="http://www.w3.org/XML/1998/namespace"/>
    <ds:schemaRef ds:uri="http://schemas.microsoft.com/office/infopath/2007/PartnerControls"/>
    <ds:schemaRef ds:uri="http://schemas.openxmlformats.org/package/2006/metadata/core-properties"/>
    <ds:schemaRef ds:uri="58c040f2-1714-403d-a401-2cc9ae988b31"/>
  </ds:schemaRefs>
</ds:datastoreItem>
</file>

<file path=docProps/app.xml><?xml version="1.0" encoding="utf-8"?>
<Properties xmlns="http://schemas.openxmlformats.org/officeDocument/2006/extended-properties" xmlns:vt="http://schemas.openxmlformats.org/officeDocument/2006/docPropsVTypes">
  <TotalTime>4149</TotalTime>
  <Words>3020</Words>
  <Application>Microsoft Office PowerPoint</Application>
  <PresentationFormat>Widescreen</PresentationFormat>
  <Paragraphs>305</Paragraphs>
  <Slides>20</Slides>
  <Notes>19</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20</vt:i4>
      </vt:variant>
    </vt:vector>
  </HeadingPairs>
  <TitlesOfParts>
    <vt:vector size="28" baseType="lpstr">
      <vt:lpstr>Arial</vt:lpstr>
      <vt:lpstr>Calibri</vt:lpstr>
      <vt:lpstr>Calibri Light</vt:lpstr>
      <vt:lpstr>Custom Design</vt:lpstr>
      <vt:lpstr>3_Custom Design</vt:lpstr>
      <vt:lpstr>2024_GreenTealTurquoise</vt:lpstr>
      <vt:lpstr>4_Custom Design</vt:lpstr>
      <vt:lpstr>5_Custom Design</vt:lpstr>
      <vt:lpstr>Workplace Gender Audit</vt:lpstr>
      <vt:lpstr> Introduction</vt:lpstr>
      <vt:lpstr>Summary</vt:lpstr>
      <vt:lpstr>Action Areas</vt:lpstr>
      <vt:lpstr>Gender Impact Assessments (GIA);  now a legislated part of council initiatives</vt:lpstr>
      <vt:lpstr>2021-25 Gender Equality Action Plan (GEAP)</vt:lpstr>
      <vt:lpstr>Workplace Gender  Equality Indicators</vt:lpstr>
      <vt:lpstr>Workforce Gender Composition (Indicator 1); progress made</vt:lpstr>
      <vt:lpstr>Gender Composition of Governing Body (Indicator 2);  no progress made</vt:lpstr>
      <vt:lpstr>Gender Pay Equity (Indicator 3);  progress made</vt:lpstr>
      <vt:lpstr>Workforce Sexual Harassment (Indicator 4); progress made</vt:lpstr>
      <vt:lpstr>Workforce Sexual Harassment (Indicator 4); insights from the employee experience survey</vt:lpstr>
      <vt:lpstr>Recruitment and Promotion (Indicator 5); progress made</vt:lpstr>
      <vt:lpstr>Recruitment and Promotion (Indicator 5); progress made</vt:lpstr>
      <vt:lpstr>Leave and Flexibility (Indicator 6); progress made</vt:lpstr>
      <vt:lpstr>Gendered Work Segregation (Indicator 7);  progress made</vt:lpstr>
      <vt:lpstr>Gendered Work Segregation (Indicator 7);  progress made</vt:lpstr>
      <vt:lpstr>Gendered Work Segregation (Indicator 7);  progress made</vt:lpstr>
      <vt:lpstr>Gendered Work Segregation (Indicator 7);  progress made</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lorem ipsum dolor sit amet</dc:title>
  <dc:creator>Plural Agency</dc:creator>
  <cp:lastModifiedBy>Merryn Wheeler (she/her)</cp:lastModifiedBy>
  <cp:revision>128</cp:revision>
  <dcterms:created xsi:type="dcterms:W3CDTF">2023-11-14T03:15:10Z</dcterms:created>
  <dcterms:modified xsi:type="dcterms:W3CDTF">2024-10-10T03:10:56Z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0x0101006D01CFBC2F4A1A4C9B66D79768578C46</vt:lpwstr>
  </property>
  <property fmtid="{D5CDD505-2E9C-101B-9397-08002B2CF9AE}" pid="3" name="MediaServiceImageTags">
    <vt:lpwstr/>
  </property>
</Properties>
</file>